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51" r:id="rId3"/>
    <p:sldId id="281" r:id="rId4"/>
    <p:sldId id="282" r:id="rId5"/>
    <p:sldId id="283" r:id="rId6"/>
    <p:sldId id="352" r:id="rId7"/>
    <p:sldId id="285" r:id="rId8"/>
    <p:sldId id="313" r:id="rId9"/>
    <p:sldId id="347" r:id="rId10"/>
    <p:sldId id="386" r:id="rId11"/>
    <p:sldId id="286" r:id="rId12"/>
    <p:sldId id="314" r:id="rId13"/>
    <p:sldId id="287" r:id="rId14"/>
    <p:sldId id="341" r:id="rId15"/>
    <p:sldId id="288" r:id="rId16"/>
    <p:sldId id="387" r:id="rId17"/>
    <p:sldId id="384" r:id="rId18"/>
    <p:sldId id="383" r:id="rId19"/>
    <p:sldId id="289" r:id="rId20"/>
    <p:sldId id="353" r:id="rId21"/>
    <p:sldId id="290" r:id="rId22"/>
    <p:sldId id="291" r:id="rId23"/>
    <p:sldId id="312" r:id="rId24"/>
    <p:sldId id="315" r:id="rId25"/>
    <p:sldId id="311" r:id="rId26"/>
    <p:sldId id="293" r:id="rId27"/>
    <p:sldId id="354" r:id="rId28"/>
    <p:sldId id="342" r:id="rId29"/>
    <p:sldId id="343" r:id="rId30"/>
    <p:sldId id="316" r:id="rId31"/>
    <p:sldId id="339" r:id="rId32"/>
    <p:sldId id="374" r:id="rId33"/>
    <p:sldId id="385" r:id="rId34"/>
    <p:sldId id="317" r:id="rId35"/>
    <p:sldId id="382" r:id="rId36"/>
    <p:sldId id="380" r:id="rId37"/>
    <p:sldId id="381" r:id="rId38"/>
    <p:sldId id="310" r:id="rId39"/>
    <p:sldId id="378" r:id="rId40"/>
    <p:sldId id="326" r:id="rId41"/>
    <p:sldId id="324" r:id="rId42"/>
    <p:sldId id="318" r:id="rId43"/>
    <p:sldId id="319" r:id="rId44"/>
    <p:sldId id="320" r:id="rId45"/>
    <p:sldId id="323" r:id="rId46"/>
    <p:sldId id="321" r:id="rId47"/>
    <p:sldId id="367" r:id="rId48"/>
    <p:sldId id="306" r:id="rId49"/>
    <p:sldId id="295" r:id="rId50"/>
    <p:sldId id="336" r:id="rId51"/>
    <p:sldId id="331" r:id="rId52"/>
    <p:sldId id="330" r:id="rId53"/>
    <p:sldId id="332" r:id="rId54"/>
    <p:sldId id="333" r:id="rId55"/>
    <p:sldId id="296" r:id="rId56"/>
    <p:sldId id="300" r:id="rId57"/>
    <p:sldId id="298" r:id="rId58"/>
    <p:sldId id="345" r:id="rId59"/>
    <p:sldId id="346" r:id="rId60"/>
    <p:sldId id="299" r:id="rId61"/>
    <p:sldId id="349" r:id="rId62"/>
    <p:sldId id="334" r:id="rId63"/>
    <p:sldId id="350" r:id="rId64"/>
    <p:sldId id="2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giá trị của CT-Scan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Sheet1!$B$7:$B$9</c:f>
              <c:strCache>
                <c:ptCount val="3"/>
                <c:pt idx="0">
                  <c:v>độ nhậy</c:v>
                </c:pt>
                <c:pt idx="1">
                  <c:v>độ đặc hiệu</c:v>
                </c:pt>
                <c:pt idx="2">
                  <c:v>độ chính xác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86.7</c:v>
                </c:pt>
                <c:pt idx="1">
                  <c:v>100</c:v>
                </c:pt>
                <c:pt idx="2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D-4862-B5A6-F6A7BB05992C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Sheet1!$B$7:$B$9</c:f>
              <c:strCache>
                <c:ptCount val="3"/>
                <c:pt idx="0">
                  <c:v>độ nhậy</c:v>
                </c:pt>
                <c:pt idx="1">
                  <c:v>độ đặc hiệu</c:v>
                </c:pt>
                <c:pt idx="2">
                  <c:v>độ chính xác</c:v>
                </c:pt>
              </c:strCache>
            </c:strRef>
          </c:cat>
          <c:val>
            <c:numRef>
              <c:f>Sheet1!$D$7:$D$9</c:f>
              <c:numCache>
                <c:formatCode>General</c:formatCode>
                <c:ptCount val="3"/>
                <c:pt idx="0">
                  <c:v>94</c:v>
                </c:pt>
                <c:pt idx="1">
                  <c:v>98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D-4862-B5A6-F6A7BB0599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1331823"/>
        <c:axId val="471332655"/>
      </c:barChart>
      <c:catAx>
        <c:axId val="47133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32655"/>
        <c:crosses val="autoZero"/>
        <c:auto val="1"/>
        <c:lblAlgn val="ctr"/>
        <c:lblOffset val="100"/>
        <c:noMultiLvlLbl val="0"/>
      </c:catAx>
      <c:valAx>
        <c:axId val="47133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3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Chấn</a:t>
            </a:r>
            <a:r>
              <a:rPr lang="en-US" sz="2400" baseline="0" dirty="0"/>
              <a:t> </a:t>
            </a:r>
            <a:r>
              <a:rPr lang="en-US" sz="2400" baseline="0" dirty="0" err="1"/>
              <a:t>thương</a:t>
            </a:r>
            <a:r>
              <a:rPr lang="en-US" sz="2400" baseline="0" dirty="0"/>
              <a:t> </a:t>
            </a:r>
            <a:r>
              <a:rPr lang="en-US" sz="2400" baseline="0" dirty="0" err="1"/>
              <a:t>gan</a:t>
            </a:r>
            <a:r>
              <a:rPr lang="en-US" sz="2400" baseline="0" dirty="0"/>
              <a:t> </a:t>
            </a:r>
            <a:r>
              <a:rPr lang="en-US" sz="2400" baseline="0" dirty="0" err="1"/>
              <a:t>có</a:t>
            </a:r>
            <a:r>
              <a:rPr lang="en-US" sz="2400" baseline="0" dirty="0"/>
              <a:t> </a:t>
            </a:r>
            <a:r>
              <a:rPr lang="en-US" sz="2400" baseline="0" dirty="0" err="1"/>
              <a:t>huyết</a:t>
            </a:r>
            <a:r>
              <a:rPr lang="en-US" sz="2400" baseline="0" dirty="0"/>
              <a:t> </a:t>
            </a:r>
            <a:r>
              <a:rPr lang="en-US" sz="2400" baseline="0" dirty="0" err="1"/>
              <a:t>động</a:t>
            </a:r>
            <a:r>
              <a:rPr lang="en-US" sz="2400" baseline="0" dirty="0"/>
              <a:t> </a:t>
            </a:r>
            <a:r>
              <a:rPr lang="en-US" sz="2400" baseline="0" dirty="0" err="1"/>
              <a:t>ổn</a:t>
            </a:r>
            <a:r>
              <a:rPr lang="en-US" sz="2400" baseline="0" dirty="0"/>
              <a:t> </a:t>
            </a:r>
            <a:r>
              <a:rPr lang="en-US" sz="2400" baseline="0" dirty="0" err="1" smtClean="0"/>
              <a:t>định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điều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trị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bảo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tồn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thành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công</a:t>
            </a:r>
            <a:endParaRPr lang="en-US" sz="2400" dirty="0"/>
          </a:p>
        </c:rich>
      </c:tx>
      <c:layout>
        <c:manualLayout>
          <c:xMode val="edge"/>
          <c:yMode val="edge"/>
          <c:x val="6.744444444444446E-2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Sheet1!$B$44:$B$52</c:f>
              <c:strCache>
                <c:ptCount val="9"/>
                <c:pt idx="0">
                  <c:v>độ I,II,III</c:v>
                </c:pt>
                <c:pt idx="1">
                  <c:v>độ IV</c:v>
                </c:pt>
                <c:pt idx="2">
                  <c:v>độ V</c:v>
                </c:pt>
                <c:pt idx="3">
                  <c:v>rách gan</c:v>
                </c:pt>
                <c:pt idx="4">
                  <c:v>dập gan</c:v>
                </c:pt>
                <c:pt idx="5">
                  <c:v>dập rách</c:v>
                </c:pt>
                <c:pt idx="6">
                  <c:v>dịch nhiều</c:v>
                </c:pt>
                <c:pt idx="7">
                  <c:v>dịch vừa</c:v>
                </c:pt>
                <c:pt idx="8">
                  <c:v>dịch ít</c:v>
                </c:pt>
              </c:strCache>
            </c:strRef>
          </c:cat>
          <c:val>
            <c:numRef>
              <c:f>Sheet1!$C$44:$C$52</c:f>
              <c:numCache>
                <c:formatCode>General</c:formatCode>
                <c:ptCount val="9"/>
                <c:pt idx="0">
                  <c:v>100</c:v>
                </c:pt>
                <c:pt idx="1">
                  <c:v>90</c:v>
                </c:pt>
                <c:pt idx="2">
                  <c:v>22.2</c:v>
                </c:pt>
                <c:pt idx="3">
                  <c:v>100</c:v>
                </c:pt>
                <c:pt idx="4">
                  <c:v>94.7</c:v>
                </c:pt>
                <c:pt idx="5">
                  <c:v>72.400000000000006</c:v>
                </c:pt>
                <c:pt idx="6">
                  <c:v>50</c:v>
                </c:pt>
                <c:pt idx="7">
                  <c:v>75</c:v>
                </c:pt>
                <c:pt idx="8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9-41B2-A8F6-92FC80CF27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150143"/>
        <c:axId val="186153055"/>
      </c:barChart>
      <c:catAx>
        <c:axId val="18615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53055"/>
        <c:crosses val="autoZero"/>
        <c:auto val="1"/>
        <c:lblAlgn val="ctr"/>
        <c:lblOffset val="100"/>
        <c:noMultiLvlLbl val="0"/>
      </c:catAx>
      <c:valAx>
        <c:axId val="1861530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5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điều trị bảo tồn</c:v>
                </c:pt>
                <c:pt idx="1">
                  <c:v>tắc mạch</c:v>
                </c:pt>
                <c:pt idx="2">
                  <c:v>phẫu thuật</c:v>
                </c:pt>
              </c:strCache>
            </c:strRef>
          </c:cat>
          <c:val>
            <c:numRef>
              <c:f>Sheet1!$C$30:$C$32</c:f>
              <c:numCache>
                <c:formatCode>General</c:formatCode>
                <c:ptCount val="3"/>
                <c:pt idx="0">
                  <c:v>82.4</c:v>
                </c:pt>
                <c:pt idx="1">
                  <c:v>9.8000000000000007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B-49EF-884D-63A38C958E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1336815"/>
        <c:axId val="471330991"/>
      </c:barChart>
      <c:catAx>
        <c:axId val="4713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30991"/>
        <c:crosses val="autoZero"/>
        <c:auto val="1"/>
        <c:lblAlgn val="ctr"/>
        <c:lblOffset val="100"/>
        <c:noMultiLvlLbl val="0"/>
      </c:catAx>
      <c:valAx>
        <c:axId val="471330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3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0.47532</cdr:x>
      <cdr:y>0.17742</cdr:y>
    </cdr:from>
    <cdr:to>
      <cdr:x>1</cdr:x>
      <cdr:y>0.35331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803073" y="838200"/>
          <a:ext cx="4197927" cy="83099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NCKH </a:t>
          </a:r>
          <a:r>
            <a:rPr lang="en-US" sz="2400" dirty="0" err="1" smtClean="0"/>
            <a:t>của</a:t>
          </a:r>
          <a:r>
            <a:rPr lang="en-US" sz="2400" dirty="0" smtClean="0"/>
            <a:t> </a:t>
          </a:r>
          <a:r>
            <a:rPr lang="en-US" sz="2400" dirty="0" err="1" smtClean="0"/>
            <a:t>Đặng</a:t>
          </a:r>
          <a:r>
            <a:rPr lang="en-US" sz="2400" dirty="0" smtClean="0"/>
            <a:t> </a:t>
          </a:r>
          <a:r>
            <a:rPr lang="en-US" sz="2400" dirty="0" err="1" smtClean="0"/>
            <a:t>Vĩnh</a:t>
          </a:r>
          <a:r>
            <a:rPr lang="en-US" sz="2400" dirty="0" smtClean="0"/>
            <a:t> </a:t>
          </a:r>
          <a:r>
            <a:rPr lang="en-US" sz="2400" dirty="0" err="1" smtClean="0"/>
            <a:t>Hiệp</a:t>
          </a:r>
          <a:r>
            <a:rPr lang="en-US" sz="2400" dirty="0" smtClean="0"/>
            <a:t> (2019), BV 115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E7EA-5141-408D-8971-AC03AE80A9EB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D768-31D9-41B7-96F2-7D2CF46BD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400"/>
            <a:ext cx="9131300" cy="683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592942"/>
            <a:ext cx="2057399" cy="154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0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8550"/>
            <a:ext cx="2133600" cy="365125"/>
          </a:xfrm>
        </p:spPr>
        <p:txBody>
          <a:bodyPr/>
          <a:lstStyle/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8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8550"/>
            <a:ext cx="2133600" cy="365125"/>
          </a:xfrm>
        </p:spPr>
        <p:txBody>
          <a:bodyPr/>
          <a:lstStyle/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011E9121-AFC5-450B-9654-DE9140B629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7E1A79E7-671F-4407-8B10-A6F6FAA70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nitial-evaluation-and-management-of-blunt-abdominal-trauma-in-adults/contributors" TargetMode="External"/><Relationship Id="rId2" Type="http://schemas.openxmlformats.org/officeDocument/2006/relationships/hyperlink" Target="http://bvquany7a.vn/ky-thuat/cap-nhat-nhan-dinh-va-phan-loai-nguoi-benh-cap-cu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jes.biomedcentral.com/articles/10.1186/s13017-020-00302-7#auth-Federico-Coccolini" TargetMode="External"/><Relationship Id="rId4" Type="http://schemas.openxmlformats.org/officeDocument/2006/relationships/hyperlink" Target="http://www.ncbi.nlm.nih.gov/pubmed/23114483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3114483" TargetMode="External"/><Relationship Id="rId3" Type="http://schemas.openxmlformats.org/officeDocument/2006/relationships/hyperlink" Target="https://wjes.biomedcentral.com/articles/10.1186/s13017-020-00302-7#auth-Raul-Coimbra" TargetMode="External"/><Relationship Id="rId7" Type="http://schemas.openxmlformats.org/officeDocument/2006/relationships/hyperlink" Target="http://www.revistagastroenterologiamexico.org/en-nonoperative-management-in-patient-with-articulo-S2255534X2030030X" TargetMode="External"/><Relationship Id="rId2" Type="http://schemas.openxmlformats.org/officeDocument/2006/relationships/hyperlink" Target="https://wjes.biomedcentral.com/articles/10.1186/s13017-020-00302-7#auth-Federico-Coccol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vistagastroenterologiamexico.org/en-nonoperative-management-in-patient-with-articulo-S2255534X2030030X#aff0015" TargetMode="External"/><Relationship Id="rId5" Type="http://schemas.openxmlformats.org/officeDocument/2006/relationships/hyperlink" Target="http://www.revistagastroenterologiamexico.org/en-nonoperative-management-in-patient-with-articulo-S2255534X2030030X#aff0010" TargetMode="External"/><Relationship Id="rId4" Type="http://schemas.openxmlformats.org/officeDocument/2006/relationships/hyperlink" Target="http://www.revistagastroenterologiamexico.org/en-nonoperative-management-in-patient-with-articulo-S2255534X2030030X#aff0005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3114483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5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Vỡ</a:t>
            </a:r>
            <a:r>
              <a:rPr lang="en-US" dirty="0" smtClean="0"/>
              <a:t> </a:t>
            </a:r>
            <a:r>
              <a:rPr lang="en-US" dirty="0" err="1" smtClean="0"/>
              <a:t>lách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01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T-V-A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35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08:40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21/10/2021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HSP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Mạch:68l/p 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100/60mmHg,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:37độ C 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Nhịp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 l/p SpO2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99%.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HSP, da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chướng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HSP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HSP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8,9,10 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95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TNGT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RBC 4.07 , HGB 12.1, HCT: 36.6,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4.8, creatinine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43.8,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thùy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thùy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VII ,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Douglas,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XQ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69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752600"/>
            <a:ext cx="8229600" cy="3581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II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TNSH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MSCT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ASST)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ổ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IV do TNSH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87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mổ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chổ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thịt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24h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dõi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4h 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24h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lần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11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6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: M </a:t>
            </a:r>
            <a:r>
              <a:rPr lang="en-US" sz="2400" dirty="0"/>
              <a:t>76-80l/p , HA 100/60 – 110/80,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thở</a:t>
            </a:r>
            <a:r>
              <a:rPr lang="en-US" sz="2400" dirty="0"/>
              <a:t> 20l/p, SpO2 99</a:t>
            </a:r>
            <a:r>
              <a:rPr lang="en-US" sz="2400" dirty="0" smtClean="0"/>
              <a:t>%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Chẩn</a:t>
            </a:r>
            <a:r>
              <a:rPr lang="en-US" sz="2400" dirty="0" smtClean="0"/>
              <a:t> </a:t>
            </a:r>
            <a:r>
              <a:rPr lang="en-US" sz="2400" dirty="0" err="1"/>
              <a:t>đoán</a:t>
            </a:r>
            <a:r>
              <a:rPr lang="en-US" sz="2400" dirty="0"/>
              <a:t> </a:t>
            </a:r>
            <a:r>
              <a:rPr lang="en-US" sz="2400" dirty="0" smtClean="0"/>
              <a:t>RA VIỆN:     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P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IV do TNSH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Tái</a:t>
            </a:r>
            <a:r>
              <a:rPr lang="en-US" sz="2400" b="1" dirty="0" smtClean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7 </a:t>
            </a:r>
            <a:r>
              <a:rPr lang="en-US" sz="2400" b="1" dirty="0" err="1" smtClean="0"/>
              <a:t>ngày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ổn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đau</a:t>
            </a:r>
            <a:r>
              <a:rPr lang="en-US" sz="2400" dirty="0" smtClean="0"/>
              <a:t> </a:t>
            </a:r>
            <a:r>
              <a:rPr lang="en-US" sz="2400" dirty="0" err="1" smtClean="0"/>
              <a:t>bụng</a:t>
            </a:r>
            <a:r>
              <a:rPr lang="en-US" sz="2400" dirty="0" smtClean="0"/>
              <a:t>,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Cận</a:t>
            </a:r>
            <a:r>
              <a:rPr lang="en-US" sz="2400" dirty="0" smtClean="0"/>
              <a:t> </a:t>
            </a:r>
            <a:r>
              <a:rPr lang="en-US" sz="2400" dirty="0" err="1" smtClean="0"/>
              <a:t>lâm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r>
              <a:rPr lang="en-US" sz="2400" dirty="0" smtClean="0"/>
              <a:t> </a:t>
            </a:r>
            <a:r>
              <a:rPr lang="en-US" sz="2400" dirty="0" err="1" smtClean="0"/>
              <a:t>trở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Vỡ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IV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001000" cy="452596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133600" y="2438400"/>
            <a:ext cx="3810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477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BÀN LUẬN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4676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Chẩn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đoán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59130"/>
              </p:ext>
            </p:extLst>
          </p:nvPr>
        </p:nvGraphicFramePr>
        <p:xfrm>
          <a:off x="990600" y="1981200"/>
          <a:ext cx="685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57247006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PHÂN</a:t>
                      </a:r>
                      <a:r>
                        <a:rPr lang="en-US" sz="2400" b="1" baseline="0" dirty="0" smtClean="0"/>
                        <a:t> LOẠI NGƯỜI BỆNH CẤP CỨU NGAY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88856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2036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CHỤP</a:t>
                      </a:r>
                      <a:r>
                        <a:rPr lang="en-US" sz="2400" b="1" baseline="0" dirty="0" smtClean="0"/>
                        <a:t> CT-SCAN 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4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2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122858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PHÂN LOẠI NGƯỜI BỆNH CẤP CỨU NGAY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</a:t>
            </a:r>
            <a:r>
              <a:rPr lang="en-US" sz="2400" dirty="0" err="1" smtClean="0"/>
              <a:t>khẩn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hay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hoãn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L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smtClean="0"/>
              <a:t> [5]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6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1371600"/>
            <a:ext cx="6553200" cy="27432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z="2800" b="1" smtClean="0">
                <a:solidFill>
                  <a:srgbClr val="FF0000"/>
                </a:solidFill>
              </a:rPr>
              <a:t>Nhân 2 trường hợp chấn thương tạng đặc được điều trị bảo tồn không phẫu thuật thành công tại Bệnh viện ĐK Tâm Trí Sài Gòn NĂM 2021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52800" y="4343400"/>
            <a:ext cx="5181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BCV: BSCKII.CAO KHẢ ANH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529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590800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ưu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,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 “</a:t>
            </a:r>
            <a:r>
              <a:rPr lang="en-US" sz="2400" i="1" dirty="0" err="1"/>
              <a:t>Đặt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bệnh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đúng</a:t>
            </a:r>
            <a:r>
              <a:rPr lang="en-US" sz="2400" i="1" dirty="0"/>
              <a:t> </a:t>
            </a:r>
            <a:r>
              <a:rPr lang="en-US" sz="2400" i="1" dirty="0" err="1"/>
              <a:t>chỗ</a:t>
            </a:r>
            <a:r>
              <a:rPr lang="en-US" sz="2400" i="1" dirty="0"/>
              <a:t>, </a:t>
            </a:r>
            <a:r>
              <a:rPr lang="en-US" sz="2400" i="1" dirty="0" err="1"/>
              <a:t>đúng</a:t>
            </a:r>
            <a:r>
              <a:rPr lang="en-US" sz="2400" i="1" dirty="0"/>
              <a:t> </a:t>
            </a:r>
            <a:r>
              <a:rPr lang="en-US" sz="2400" i="1" dirty="0" err="1"/>
              <a:t>thời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, </a:t>
            </a:r>
            <a:r>
              <a:rPr lang="en-US" sz="2400" i="1" dirty="0" err="1"/>
              <a:t>đúng</a:t>
            </a:r>
            <a:r>
              <a:rPr lang="en-US" sz="2400" i="1" dirty="0"/>
              <a:t> </a:t>
            </a:r>
            <a:r>
              <a:rPr lang="en-US" sz="2400" i="1" dirty="0" err="1"/>
              <a:t>lý</a:t>
            </a:r>
            <a:r>
              <a:rPr lang="en-US" sz="2400" i="1" dirty="0"/>
              <a:t> do, </a:t>
            </a:r>
            <a:r>
              <a:rPr lang="en-US" sz="2400" i="1" dirty="0" err="1"/>
              <a:t>đúng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bác</a:t>
            </a:r>
            <a:r>
              <a:rPr lang="en-US" sz="2400" i="1" dirty="0"/>
              <a:t> </a:t>
            </a:r>
            <a:r>
              <a:rPr lang="en-US" sz="2400" i="1" dirty="0" err="1"/>
              <a:t>sỹ</a:t>
            </a:r>
            <a:r>
              <a:rPr lang="en-US" sz="2400" i="1" dirty="0"/>
              <a:t> </a:t>
            </a:r>
            <a:r>
              <a:rPr lang="en-US" sz="2400" i="1" dirty="0" err="1"/>
              <a:t>chuyên</a:t>
            </a:r>
            <a:r>
              <a:rPr lang="en-US" sz="2400" i="1" dirty="0"/>
              <a:t> </a:t>
            </a:r>
            <a:r>
              <a:rPr lang="en-US" sz="2400" i="1" dirty="0" err="1"/>
              <a:t>khoa</a:t>
            </a:r>
            <a:r>
              <a:rPr lang="en-US" sz="2400" i="1" dirty="0"/>
              <a:t>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dirty="0"/>
              <a:t>“.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122858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PHÂN LOẠI NGƯỜI BỆNH CẤP CỨU NGAY</a:t>
            </a:r>
          </a:p>
        </p:txBody>
      </p:sp>
    </p:spTree>
    <p:extLst>
      <p:ext uri="{BB962C8B-B14F-4D97-AF65-F5344CB8AC3E}">
        <p14:creationId xmlns:p14="http://schemas.microsoft.com/office/powerpoint/2010/main" val="12395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cấp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cứu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dựa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/>
              <a:t>do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: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Thu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: </a:t>
            </a:r>
            <a:r>
              <a:rPr lang="en-US" sz="2400" dirty="0" err="1"/>
              <a:t>Mạch</a:t>
            </a:r>
            <a:r>
              <a:rPr lang="en-US" sz="2400" dirty="0"/>
              <a:t>. HA,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thở</a:t>
            </a:r>
            <a:r>
              <a:rPr lang="en-US" sz="2400" dirty="0"/>
              <a:t>, </a:t>
            </a:r>
            <a:r>
              <a:rPr lang="en-US" sz="2400" dirty="0" smtClean="0"/>
              <a:t>SpO2.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: Theo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glasgow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 smtClean="0"/>
              <a:t>Dáng</a:t>
            </a:r>
            <a:r>
              <a:rPr lang="en-US" sz="2400" dirty="0" smtClean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trông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ốm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, da </a:t>
            </a:r>
            <a:r>
              <a:rPr lang="en-US" sz="2400" dirty="0" err="1"/>
              <a:t>trông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kém</a:t>
            </a:r>
            <a:r>
              <a:rPr lang="en-US" sz="2400" dirty="0"/>
              <a:t>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;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kiệt</a:t>
            </a:r>
            <a:r>
              <a:rPr lang="en-US" sz="2400" dirty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…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836" y="304800"/>
            <a:ext cx="6858000" cy="122858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PHÂN LOẠI NGƯỜI BỆNH CẤP CỨU NGAY</a:t>
            </a:r>
          </a:p>
        </p:txBody>
      </p:sp>
    </p:spTree>
    <p:extLst>
      <p:ext uri="{BB962C8B-B14F-4D97-AF65-F5344CB8AC3E}">
        <p14:creationId xmlns:p14="http://schemas.microsoft.com/office/powerpoint/2010/main" val="1102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FAST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(focus </a:t>
            </a:r>
            <a:r>
              <a:rPr lang="en-US" sz="2400" dirty="0" err="1">
                <a:solidFill>
                  <a:schemeClr val="bg1"/>
                </a:solidFill>
              </a:rPr>
              <a:t>assesment</a:t>
            </a:r>
            <a:r>
              <a:rPr lang="en-US" sz="2400" dirty="0">
                <a:solidFill>
                  <a:schemeClr val="bg1"/>
                </a:solidFill>
              </a:rPr>
              <a:t> with </a:t>
            </a:r>
            <a:r>
              <a:rPr lang="en-US" sz="2400" dirty="0" err="1">
                <a:solidFill>
                  <a:schemeClr val="bg1"/>
                </a:solidFill>
              </a:rPr>
              <a:t>sonografy</a:t>
            </a:r>
            <a:r>
              <a:rPr lang="en-US" sz="2400" dirty="0">
                <a:solidFill>
                  <a:schemeClr val="bg1"/>
                </a:solidFill>
              </a:rPr>
              <a:t> for trauma).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600200"/>
            <a:ext cx="8229600" cy="48768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FAST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XN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mức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. [2],[</a:t>
            </a:r>
            <a:r>
              <a:rPr lang="en-US" sz="2400" dirty="0"/>
              <a:t>3</a:t>
            </a:r>
            <a:r>
              <a:rPr lang="en-US" sz="2400" dirty="0" smtClean="0"/>
              <a:t>]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Siêu</a:t>
            </a:r>
            <a:r>
              <a:rPr lang="en-US" sz="2400" dirty="0" smtClean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giường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,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do ổ </a:t>
            </a:r>
            <a:r>
              <a:rPr lang="en-US" sz="2400" dirty="0" err="1"/>
              <a:t>bụng</a:t>
            </a:r>
            <a:r>
              <a:rPr lang="en-US" sz="2400" dirty="0"/>
              <a:t> hay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màng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xoang</a:t>
            </a:r>
            <a:r>
              <a:rPr lang="en-US" sz="2400" dirty="0"/>
              <a:t> </a:t>
            </a:r>
            <a:r>
              <a:rPr lang="en-US" sz="2400" dirty="0" err="1"/>
              <a:t>màng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(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 smtClean="0"/>
              <a:t>).[2],[</a:t>
            </a:r>
            <a:r>
              <a:rPr lang="en-US" sz="2400" dirty="0"/>
              <a:t>3</a:t>
            </a:r>
            <a:r>
              <a:rPr lang="en-US" sz="2400" dirty="0" smtClean="0"/>
              <a:t>],[</a:t>
            </a:r>
            <a:r>
              <a:rPr lang="en-US" sz="2400" dirty="0"/>
              <a:t>9</a:t>
            </a:r>
            <a:r>
              <a:rPr lang="en-US" sz="2400" dirty="0" smtClean="0"/>
              <a:t>], [10]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30 mL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FAST.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FAST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1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946564"/>
            <a:ext cx="3124200" cy="4191000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Theo </a:t>
            </a:r>
            <a:r>
              <a:rPr lang="en-US" sz="2400" dirty="0"/>
              <a:t>Kimura A </a:t>
            </a:r>
            <a:r>
              <a:rPr lang="en-US" sz="2400" dirty="0" err="1"/>
              <a:t>và</a:t>
            </a:r>
            <a:r>
              <a:rPr lang="en-US" sz="2400" dirty="0"/>
              <a:t> Otsuka T </a:t>
            </a:r>
            <a:r>
              <a:rPr lang="en-US" sz="2400" dirty="0" smtClean="0"/>
              <a:t>[</a:t>
            </a:r>
            <a:r>
              <a:rPr lang="en-US" sz="2400" dirty="0"/>
              <a:t>2</a:t>
            </a:r>
            <a:r>
              <a:rPr lang="en-US" sz="2400" dirty="0" smtClean="0"/>
              <a:t>]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nhạy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: </a:t>
            </a:r>
            <a:r>
              <a:rPr lang="en-US" sz="2400" dirty="0" err="1" smtClean="0"/>
              <a:t>tùy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giả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FAST</a:t>
            </a:r>
            <a:br>
              <a:rPr lang="en-US" sz="3200" dirty="0" smtClean="0"/>
            </a:br>
            <a:r>
              <a:rPr lang="en-US" sz="2400" dirty="0"/>
              <a:t>(focus </a:t>
            </a:r>
            <a:r>
              <a:rPr lang="en-US" sz="2400" dirty="0" err="1"/>
              <a:t>assesment</a:t>
            </a:r>
            <a:r>
              <a:rPr lang="en-US" sz="2400" dirty="0"/>
              <a:t> with </a:t>
            </a:r>
            <a:r>
              <a:rPr lang="en-US" sz="2400" dirty="0" err="1"/>
              <a:t>sonografy</a:t>
            </a:r>
            <a:r>
              <a:rPr lang="en-US" sz="2400" dirty="0"/>
              <a:t> for trauma).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62463"/>
              </p:ext>
            </p:extLst>
          </p:nvPr>
        </p:nvGraphicFramePr>
        <p:xfrm>
          <a:off x="4021282" y="17526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3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5 </a:t>
            </a:r>
            <a:r>
              <a:rPr lang="en-US" sz="2400" dirty="0" err="1"/>
              <a:t>phút</a:t>
            </a:r>
            <a:r>
              <a:rPr lang="en-US" sz="2400" dirty="0"/>
              <a:t>,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BN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,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chọc</a:t>
            </a:r>
            <a:r>
              <a:rPr lang="en-US" sz="2400" dirty="0"/>
              <a:t> </a:t>
            </a:r>
            <a:r>
              <a:rPr lang="en-US" sz="2400" dirty="0" err="1"/>
              <a:t>rửa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Do </a:t>
            </a:r>
            <a:r>
              <a:rPr lang="en-US" sz="2400" dirty="0" err="1"/>
              <a:t>vậy</a:t>
            </a:r>
            <a:r>
              <a:rPr lang="en-US" sz="2400" dirty="0"/>
              <a:t>,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FAST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siêu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.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FAST</a:t>
            </a:r>
            <a:br>
              <a:rPr lang="en-US" sz="3200" dirty="0" smtClean="0"/>
            </a:br>
            <a:r>
              <a:rPr lang="en-US" sz="2400" dirty="0"/>
              <a:t>(focus </a:t>
            </a:r>
            <a:r>
              <a:rPr lang="en-US" sz="2400" dirty="0" err="1"/>
              <a:t>assesment</a:t>
            </a:r>
            <a:r>
              <a:rPr lang="en-US" sz="2400" dirty="0"/>
              <a:t> with </a:t>
            </a:r>
            <a:r>
              <a:rPr lang="en-US" sz="2400" dirty="0" err="1"/>
              <a:t>sonografy</a:t>
            </a:r>
            <a:r>
              <a:rPr lang="en-US" sz="2400" dirty="0"/>
              <a:t> for trauma).</a:t>
            </a:r>
          </a:p>
        </p:txBody>
      </p:sp>
    </p:spTree>
    <p:extLst>
      <p:ext uri="{BB962C8B-B14F-4D97-AF65-F5344CB8AC3E}">
        <p14:creationId xmlns:p14="http://schemas.microsoft.com/office/powerpoint/2010/main" val="898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àu xanh: Siêu âm EFAST trong chấn thương bụng. Màu xanh + đỏ: Siêu âm tìm nguyên nhân gây sốc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673"/>
            <a:ext cx="391262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" y="2209800"/>
            <a:ext cx="3581400" cy="391491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EFAST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 smtClean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sốc</a:t>
            </a:r>
            <a:r>
              <a:rPr lang="en-US" sz="2400" i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FAST</a:t>
            </a:r>
            <a:br>
              <a:rPr lang="en-US" sz="3200" dirty="0" smtClean="0"/>
            </a:br>
            <a:r>
              <a:rPr lang="en-US" sz="2400" dirty="0"/>
              <a:t>(focus </a:t>
            </a:r>
            <a:r>
              <a:rPr lang="en-US" sz="2400" dirty="0" err="1"/>
              <a:t>assesment</a:t>
            </a:r>
            <a:r>
              <a:rPr lang="en-US" sz="2400" dirty="0"/>
              <a:t> with </a:t>
            </a:r>
            <a:r>
              <a:rPr lang="en-US" sz="2400" dirty="0" err="1"/>
              <a:t>sonografy</a:t>
            </a:r>
            <a:r>
              <a:rPr lang="en-US" sz="2400" dirty="0"/>
              <a:t> for trauma).</a:t>
            </a:r>
          </a:p>
        </p:txBody>
      </p:sp>
    </p:spTree>
    <p:extLst>
      <p:ext uri="{BB962C8B-B14F-4D97-AF65-F5344CB8AC3E}">
        <p14:creationId xmlns:p14="http://schemas.microsoft.com/office/powerpoint/2010/main" val="231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đe</a:t>
            </a:r>
            <a:r>
              <a:rPr lang="en-US" sz="2400" dirty="0"/>
              <a:t> </a:t>
            </a:r>
            <a:r>
              <a:rPr lang="en-US" sz="2400" dirty="0" err="1"/>
              <a:t>dọa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Chụp</a:t>
            </a:r>
            <a:r>
              <a:rPr lang="en-US" sz="2400" dirty="0" smtClean="0"/>
              <a:t> </a:t>
            </a:r>
            <a:r>
              <a:rPr lang="en-US" sz="2400" dirty="0"/>
              <a:t>CT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chẩn</a:t>
            </a:r>
            <a:r>
              <a:rPr lang="en-US" sz="2400" dirty="0"/>
              <a:t> </a:t>
            </a:r>
            <a:r>
              <a:rPr lang="en-US" sz="2400" dirty="0" err="1"/>
              <a:t>đoán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 do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/>
              <a:t>ở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n-US" sz="2400" dirty="0" smtClean="0"/>
          </a:p>
        </p:txBody>
      </p:sp>
      <p:pic>
        <p:nvPicPr>
          <p:cNvPr id="2050" name="Picture 2" descr="D:\cao khả anh 3\LÁCH\20190522_023237_117839_uu-diem-chup-cat-lo.max-1800x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5804"/>
            <a:ext cx="419100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Chụp</a:t>
            </a:r>
            <a:r>
              <a:rPr lang="en-US" sz="2400" dirty="0" smtClean="0"/>
              <a:t> </a:t>
            </a:r>
            <a:r>
              <a:rPr lang="en-US" sz="2400" dirty="0"/>
              <a:t>CT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phủ</a:t>
            </a:r>
            <a:r>
              <a:rPr lang="en-US" sz="2400" dirty="0"/>
              <a:t> </a:t>
            </a:r>
            <a:r>
              <a:rPr lang="en-US" sz="2400" dirty="0" err="1"/>
              <a:t>tạng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phúc</a:t>
            </a:r>
            <a:r>
              <a:rPr lang="en-US" sz="2400" dirty="0"/>
              <a:t> </a:t>
            </a:r>
            <a:r>
              <a:rPr lang="en-US" sz="2400" dirty="0" err="1"/>
              <a:t>mạc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smtClean="0"/>
              <a:t>[10]</a:t>
            </a:r>
          </a:p>
        </p:txBody>
      </p:sp>
      <p:pic>
        <p:nvPicPr>
          <p:cNvPr id="1026" name="Picture 2" descr="D:\cao khả anh 3\GAN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82295"/>
            <a:ext cx="3733800" cy="45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48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dirty="0" err="1"/>
              <a:t>Chụp</a:t>
            </a:r>
            <a:r>
              <a:rPr lang="en-US" sz="2400" dirty="0"/>
              <a:t> CT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hỗ</a:t>
            </a:r>
            <a:r>
              <a:rPr lang="en-US" sz="2400" dirty="0"/>
              <a:t> </a:t>
            </a:r>
            <a:r>
              <a:rPr lang="en-US" sz="2400" dirty="0" err="1"/>
              <a:t>trợ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r>
              <a:rPr lang="en-US" sz="2400" dirty="0"/>
              <a:t> </a:t>
            </a:r>
            <a:r>
              <a:rPr lang="en-US" sz="2400" dirty="0" err="1"/>
              <a:t>ngực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gãy</a:t>
            </a:r>
            <a:r>
              <a:rPr lang="en-US" sz="2400" dirty="0"/>
              <a:t> </a:t>
            </a:r>
            <a:r>
              <a:rPr lang="en-US" sz="2400" dirty="0" err="1"/>
              <a:t>xương</a:t>
            </a:r>
            <a:r>
              <a:rPr lang="en-US" sz="2400" dirty="0"/>
              <a:t> </a:t>
            </a:r>
            <a:r>
              <a:rPr lang="en-US" sz="2400" dirty="0" err="1"/>
              <a:t>chậu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nghi</a:t>
            </a:r>
            <a:r>
              <a:rPr lang="en-US" sz="2400" dirty="0"/>
              <a:t> </a:t>
            </a:r>
            <a:r>
              <a:rPr lang="en-US" sz="2400" dirty="0" err="1" smtClean="0"/>
              <a:t>ngờ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CT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chẩn</a:t>
            </a:r>
            <a:r>
              <a:rPr lang="en-US" sz="2400" dirty="0"/>
              <a:t> </a:t>
            </a:r>
            <a:r>
              <a:rPr lang="en-US" sz="2400" dirty="0" err="1"/>
              <a:t>đoán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tạng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. 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</a:t>
            </a:r>
            <a:r>
              <a:rPr lang="en-US" sz="2400" dirty="0" err="1" smtClean="0"/>
              <a:t>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CT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 </a:t>
            </a: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phẫu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 smtClean="0"/>
              <a:t>,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30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447800"/>
            <a:ext cx="8229600" cy="4876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Thông</a:t>
            </a:r>
            <a:r>
              <a:rPr lang="en-US" sz="2400" dirty="0"/>
              <a:t> tin CT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tin </a:t>
            </a:r>
            <a:r>
              <a:rPr lang="en-US" sz="2400" dirty="0" err="1"/>
              <a:t>cậy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chẩn</a:t>
            </a:r>
            <a:r>
              <a:rPr lang="en-US" sz="2400" dirty="0"/>
              <a:t> </a:t>
            </a:r>
            <a:r>
              <a:rPr lang="en-US" sz="2400" dirty="0" err="1"/>
              <a:t>đoán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tỷ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phẫu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thăm</a:t>
            </a:r>
            <a:r>
              <a:rPr lang="en-US" sz="2400" dirty="0"/>
              <a:t> </a:t>
            </a:r>
            <a:r>
              <a:rPr lang="en-US" sz="2400" dirty="0" err="1"/>
              <a:t>dò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vi-VN" sz="2400" dirty="0" smtClean="0"/>
              <a:t>Chụp </a:t>
            </a:r>
            <a:r>
              <a:rPr lang="vi-VN" sz="2400" dirty="0"/>
              <a:t>cắt lớp vi tính (CT) được coi là tiêu chuẩn vàng trong đánh giá hình ảnh chấn thương với độ nhạy và độ đặc hiệu đạt 96–100% 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/>
              <a:t>Chụp</a:t>
            </a:r>
            <a:r>
              <a:rPr lang="en-US" sz="2400" dirty="0"/>
              <a:t> CT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cản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tĩnh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ở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37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chiếm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80%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[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],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75%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chạm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[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8].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15 -25%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[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7],[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8 ].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Olivero G., </a:t>
            </a:r>
            <a:r>
              <a:rPr lang="en-US" sz="2400" dirty="0" err="1"/>
              <a:t>Franchello</a:t>
            </a:r>
            <a:r>
              <a:rPr lang="en-US" sz="2400" dirty="0"/>
              <a:t> A.., </a:t>
            </a:r>
            <a:r>
              <a:rPr lang="en-US" sz="2400" dirty="0" err="1"/>
              <a:t>Adduc</a:t>
            </a:r>
            <a:r>
              <a:rPr lang="en-US" sz="2400" dirty="0"/>
              <a:t> A.(1994)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 CT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4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tin </a:t>
            </a:r>
            <a:r>
              <a:rPr lang="en-US" sz="2400" dirty="0" err="1"/>
              <a:t>cậy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ở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do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bụng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: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do </a:t>
            </a:r>
            <a:r>
              <a:rPr lang="en-US" sz="2400" dirty="0" err="1"/>
              <a:t>trong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,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ổ </a:t>
            </a:r>
            <a:r>
              <a:rPr lang="en-US" sz="2400" dirty="0" err="1"/>
              <a:t>bụng</a:t>
            </a:r>
            <a:r>
              <a:rPr lang="en-US" sz="2400" dirty="0"/>
              <a:t>,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39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816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Williams R.A., Black J.J., (1997</a:t>
            </a:r>
            <a:r>
              <a:rPr lang="en-US" sz="2400" dirty="0" smtClean="0">
                <a:solidFill>
                  <a:srgbClr val="00B050"/>
                </a:solidFill>
              </a:rPr>
              <a:t>)  </a:t>
            </a:r>
            <a:r>
              <a:rPr lang="en-US" sz="2400" dirty="0" err="1" smtClean="0">
                <a:solidFill>
                  <a:srgbClr val="00B050"/>
                </a:solidFill>
              </a:rPr>
              <a:t>hình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ảnh</a:t>
            </a:r>
            <a:r>
              <a:rPr lang="en-US" sz="2400" dirty="0" smtClean="0">
                <a:solidFill>
                  <a:srgbClr val="00B050"/>
                </a:solidFill>
              </a:rPr>
              <a:t> CT </a:t>
            </a:r>
            <a:r>
              <a:rPr lang="en-US" sz="2400" dirty="0" err="1" smtClean="0">
                <a:solidFill>
                  <a:srgbClr val="00B050"/>
                </a:solidFill>
              </a:rPr>
              <a:t>có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tổn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thương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lách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nhưng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đến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rốn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lách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thì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tiếp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tục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điều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trị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bảo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tồn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can </a:t>
            </a:r>
            <a:r>
              <a:rPr lang="en-US" sz="2400" dirty="0" err="1" smtClean="0">
                <a:solidFill>
                  <a:srgbClr val="00B050"/>
                </a:solidFill>
              </a:rPr>
              <a:t>thiệp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phẫu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thuật</a:t>
            </a:r>
            <a:r>
              <a:rPr lang="en-US" sz="2400" dirty="0" smtClean="0">
                <a:solidFill>
                  <a:srgbClr val="00B050"/>
                </a:solidFill>
              </a:rPr>
              <a:t> [13]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Becker C.D., Spring A., (1994) </a:t>
            </a:r>
            <a:r>
              <a:rPr lang="en-US" sz="2400" dirty="0" err="1" smtClean="0">
                <a:solidFill>
                  <a:srgbClr val="7030A0"/>
                </a:solidFill>
              </a:rPr>
              <a:t>không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dựa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vào</a:t>
            </a:r>
            <a:r>
              <a:rPr lang="en-US" sz="2400" dirty="0" smtClean="0">
                <a:solidFill>
                  <a:srgbClr val="7030A0"/>
                </a:solidFill>
              </a:rPr>
              <a:t> CT </a:t>
            </a:r>
            <a:r>
              <a:rPr lang="en-US" sz="2400" dirty="0" err="1" smtClean="0">
                <a:solidFill>
                  <a:srgbClr val="7030A0"/>
                </a:solidFill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quyết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định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thái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độ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xử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trí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phẫu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thuật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hoặc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trị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bảo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tồn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chấn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thương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lách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còn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dựa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trạng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huyết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học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của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bệnh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</a:rPr>
              <a:t> [5].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67818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CHỤP CT-Scanner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45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cắt</a:t>
            </a:r>
            <a:r>
              <a:rPr lang="en-US" sz="3200" b="1" dirty="0"/>
              <a:t> </a:t>
            </a:r>
            <a:r>
              <a:rPr lang="en-US" sz="3200" b="1" dirty="0" err="1"/>
              <a:t>lớp</a:t>
            </a:r>
            <a:r>
              <a:rPr lang="en-US" sz="3200" b="1" dirty="0"/>
              <a:t> vi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tồn</a:t>
            </a:r>
            <a:r>
              <a:rPr lang="en-US" sz="3200" b="1" dirty="0"/>
              <a:t> </a:t>
            </a:r>
            <a:r>
              <a:rPr lang="en-US" sz="3200" b="1" dirty="0" err="1"/>
              <a:t>chấn</a:t>
            </a:r>
            <a:r>
              <a:rPr lang="en-US" sz="3200" b="1" dirty="0"/>
              <a:t> </a:t>
            </a:r>
            <a:r>
              <a:rPr lang="en-US" sz="3200" b="1" dirty="0" err="1"/>
              <a:t>thương</a:t>
            </a:r>
            <a:r>
              <a:rPr lang="en-US" sz="3200" b="1" dirty="0"/>
              <a:t> </a:t>
            </a:r>
            <a:r>
              <a:rPr lang="en-US" sz="3200" b="1" dirty="0" err="1" smtClean="0"/>
              <a:t>gan</a:t>
            </a:r>
            <a:r>
              <a:rPr lang="en-US" sz="3200" b="1" dirty="0" smtClean="0"/>
              <a:t> [1]</a:t>
            </a:r>
            <a:endParaRPr lang="en-US" sz="32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31186"/>
              </p:ext>
            </p:extLst>
          </p:nvPr>
        </p:nvGraphicFramePr>
        <p:xfrm>
          <a:off x="457200" y="1524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86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28723"/>
              </p:ext>
            </p:extLst>
          </p:nvPr>
        </p:nvGraphicFramePr>
        <p:xfrm>
          <a:off x="457200" y="1600198"/>
          <a:ext cx="495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cắt</a:t>
            </a:r>
            <a:r>
              <a:rPr lang="en-US" sz="3200" b="1" dirty="0"/>
              <a:t> </a:t>
            </a:r>
            <a:r>
              <a:rPr lang="en-US" sz="3200" b="1" dirty="0" err="1"/>
              <a:t>lớp</a:t>
            </a:r>
            <a:r>
              <a:rPr lang="en-US" sz="3200" b="1" dirty="0"/>
              <a:t> vi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tồn</a:t>
            </a:r>
            <a:r>
              <a:rPr lang="en-US" sz="3200" b="1" dirty="0"/>
              <a:t> </a:t>
            </a:r>
            <a:r>
              <a:rPr lang="en-US" sz="3200" b="1" dirty="0" err="1"/>
              <a:t>chấn</a:t>
            </a:r>
            <a:r>
              <a:rPr lang="en-US" sz="3200" b="1" dirty="0"/>
              <a:t> </a:t>
            </a:r>
            <a:r>
              <a:rPr lang="en-US" sz="3200" b="1" dirty="0" err="1"/>
              <a:t>thương</a:t>
            </a:r>
            <a:r>
              <a:rPr lang="en-US" sz="3200" b="1" dirty="0"/>
              <a:t> </a:t>
            </a:r>
            <a:r>
              <a:rPr lang="en-US" sz="3200" b="1" dirty="0" err="1" smtClean="0"/>
              <a:t>gan</a:t>
            </a:r>
            <a:r>
              <a:rPr lang="en-US" sz="3200" b="1" dirty="0" smtClean="0"/>
              <a:t>[1]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05054" y="2635152"/>
            <a:ext cx="2888673" cy="2456057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799" y="1447800"/>
            <a:ext cx="419792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NCKH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Đặng</a:t>
            </a:r>
            <a:r>
              <a:rPr lang="en-US" sz="2400" dirty="0" smtClean="0"/>
              <a:t> </a:t>
            </a:r>
            <a:r>
              <a:rPr lang="en-US" sz="2400" dirty="0" err="1" smtClean="0"/>
              <a:t>Vĩnh</a:t>
            </a:r>
            <a:r>
              <a:rPr lang="en-US" sz="2400" dirty="0" smtClean="0"/>
              <a:t> </a:t>
            </a:r>
            <a:r>
              <a:rPr lang="en-US" sz="2400" dirty="0" err="1" smtClean="0"/>
              <a:t>Hiệp</a:t>
            </a:r>
            <a:r>
              <a:rPr lang="en-US" sz="2400" dirty="0" smtClean="0"/>
              <a:t> (2019), BV 115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955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3200" i="1" dirty="0" err="1"/>
              <a:t>Phân</a:t>
            </a:r>
            <a:r>
              <a:rPr lang="en-US" sz="3200" i="1" dirty="0"/>
              <a:t> </a:t>
            </a:r>
            <a:r>
              <a:rPr lang="en-US" sz="3200" i="1" dirty="0" err="1"/>
              <a:t>loại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Uỷ</a:t>
            </a:r>
            <a:r>
              <a:rPr lang="en-US" sz="3200" i="1" dirty="0"/>
              <a:t> ban </a:t>
            </a:r>
            <a:r>
              <a:rPr lang="en-US" sz="3200" i="1" dirty="0" err="1"/>
              <a:t>chấn</a:t>
            </a:r>
            <a:r>
              <a:rPr lang="en-US" sz="3200" i="1" dirty="0"/>
              <a:t> </a:t>
            </a:r>
            <a:r>
              <a:rPr lang="en-US" sz="3200" i="1" dirty="0" err="1"/>
              <a:t>thương</a:t>
            </a:r>
            <a:r>
              <a:rPr lang="en-US" sz="3200" i="1" dirty="0"/>
              <a:t> </a:t>
            </a:r>
            <a:r>
              <a:rPr lang="en-US" sz="3200" i="1" dirty="0" err="1"/>
              <a:t>thuộc</a:t>
            </a:r>
            <a:r>
              <a:rPr lang="en-US" sz="3200" i="1" dirty="0"/>
              <a:t> </a:t>
            </a:r>
            <a:r>
              <a:rPr lang="en-US" sz="3200" i="1" dirty="0" err="1"/>
              <a:t>hội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nhà</a:t>
            </a:r>
            <a:r>
              <a:rPr lang="en-US" sz="3200" i="1" dirty="0"/>
              <a:t> </a:t>
            </a:r>
            <a:r>
              <a:rPr lang="en-US" sz="3200" i="1" dirty="0" err="1"/>
              <a:t>phẫu</a:t>
            </a:r>
            <a:r>
              <a:rPr lang="en-US" sz="3200" i="1" dirty="0"/>
              <a:t> </a:t>
            </a:r>
            <a:r>
              <a:rPr lang="en-US" sz="3200" i="1" dirty="0" err="1"/>
              <a:t>thuật</a:t>
            </a:r>
            <a:r>
              <a:rPr lang="en-US" sz="3200" i="1" dirty="0"/>
              <a:t> </a:t>
            </a:r>
            <a:r>
              <a:rPr lang="en-US" sz="3200" i="1" dirty="0" err="1" smtClean="0"/>
              <a:t>Hoa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Kỳ</a:t>
            </a:r>
            <a:r>
              <a:rPr lang="en-US" sz="3200" i="1" dirty="0" smtClean="0"/>
              <a:t> </a:t>
            </a:r>
            <a:r>
              <a:rPr lang="en-US" sz="2400" i="1" dirty="0" smtClean="0"/>
              <a:t>1994</a:t>
            </a:r>
            <a:r>
              <a:rPr lang="en-US" sz="2400" dirty="0"/>
              <a:t>, AAST(American Association For The Surgery Of Trauma</a:t>
            </a:r>
            <a:r>
              <a:rPr lang="en-US" sz="2400" dirty="0" smtClean="0"/>
              <a:t>) [9]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2400" i="1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/>
              <a:t>1</a:t>
            </a:r>
            <a:r>
              <a:rPr lang="en-US" sz="2400" dirty="0" smtClean="0"/>
              <a:t>:</a:t>
            </a: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dirty="0" smtClean="0"/>
              <a:t>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: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/>
              <a:t>vỏ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toả</a:t>
            </a:r>
            <a:r>
              <a:rPr lang="en-US" sz="2400" dirty="0"/>
              <a:t>,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/>
              <a:t>10%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: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,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/>
              <a:t>1 cm.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/>
              <a:t>2: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: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toả</a:t>
            </a:r>
            <a:r>
              <a:rPr lang="en-US" sz="2400" dirty="0"/>
              <a:t> </a:t>
            </a:r>
            <a:r>
              <a:rPr lang="en-US" sz="2400" dirty="0" err="1"/>
              <a:t>chiếm</a:t>
            </a:r>
            <a:r>
              <a:rPr lang="en-US" sz="2400" dirty="0"/>
              <a:t> 10-50%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, </a:t>
            </a:r>
            <a:r>
              <a:rPr lang="en-US" sz="2400" dirty="0" err="1" smtClean="0"/>
              <a:t>tụ</a:t>
            </a:r>
            <a:r>
              <a:rPr lang="en-US" sz="2400" dirty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2 cm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toả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: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, </a:t>
            </a:r>
            <a:r>
              <a:rPr lang="en-US" sz="2400" dirty="0" err="1"/>
              <a:t>sâu</a:t>
            </a:r>
            <a:r>
              <a:rPr lang="en-US" sz="2400" dirty="0"/>
              <a:t> 1-3 cm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/>
              <a:t>máu</a:t>
            </a:r>
            <a:r>
              <a:rPr lang="en-US" sz="2400" dirty="0"/>
              <a:t> ở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077200" cy="5105400"/>
          </a:xfrm>
        </p:spPr>
      </p:pic>
    </p:spTree>
    <p:extLst>
      <p:ext uri="{BB962C8B-B14F-4D97-AF65-F5344CB8AC3E}">
        <p14:creationId xmlns:p14="http://schemas.microsoft.com/office/powerpoint/2010/main" val="160073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2133600"/>
            <a:ext cx="8229600" cy="358140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/>
              <a:t>3: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dirty="0" smtClean="0"/>
              <a:t>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: </a:t>
            </a:r>
            <a:r>
              <a:rPr lang="en-US" sz="2400" dirty="0" smtClean="0"/>
              <a:t>d</a:t>
            </a:r>
            <a:r>
              <a:rPr lang="vi-VN" sz="2400" dirty="0" smtClean="0"/>
              <a:t>ư</a:t>
            </a:r>
            <a:r>
              <a:rPr lang="en-US" sz="2400" dirty="0" err="1" smtClean="0"/>
              <a:t>ới</a:t>
            </a:r>
            <a:r>
              <a:rPr lang="en-US" sz="2400" dirty="0" smtClean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50%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toả,vỡ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vi-VN" sz="2400" dirty="0" smtClean="0"/>
              <a:t>ư</a:t>
            </a:r>
            <a:r>
              <a:rPr lang="en-US" sz="2400" dirty="0" err="1" smtClean="0"/>
              <a:t>ới</a:t>
            </a:r>
            <a:r>
              <a:rPr lang="en-US" sz="2400" dirty="0" smtClean="0"/>
              <a:t> </a:t>
            </a:r>
            <a:r>
              <a:rPr lang="en-US" sz="2400" dirty="0" err="1" smtClean="0"/>
              <a:t>vỏ</a:t>
            </a:r>
            <a:r>
              <a:rPr lang="en-US" sz="2400" dirty="0" smtClean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2 cm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toả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: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3 cm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 smtClean="0"/>
              <a:t>th</a:t>
            </a:r>
            <a:r>
              <a:rPr lang="vi-VN" sz="2400" dirty="0" smtClean="0"/>
              <a:t>ư</a:t>
            </a:r>
            <a:r>
              <a:rPr lang="en-US" sz="2400" dirty="0" err="1" smtClean="0"/>
              <a:t>ơng</a:t>
            </a:r>
            <a:r>
              <a:rPr lang="en-US" sz="2400" dirty="0" smtClean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 smtClean="0"/>
              <a:t>lá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3200" i="1" dirty="0" err="1"/>
              <a:t>Phân</a:t>
            </a:r>
            <a:r>
              <a:rPr lang="en-US" sz="3200" i="1" dirty="0"/>
              <a:t> </a:t>
            </a:r>
            <a:r>
              <a:rPr lang="en-US" sz="3200" i="1" dirty="0" err="1"/>
              <a:t>loại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Uỷ</a:t>
            </a:r>
            <a:r>
              <a:rPr lang="en-US" sz="3200" i="1" dirty="0"/>
              <a:t> ban </a:t>
            </a:r>
            <a:r>
              <a:rPr lang="en-US" sz="3200" i="1" dirty="0" err="1"/>
              <a:t>chấn</a:t>
            </a:r>
            <a:r>
              <a:rPr lang="en-US" sz="3200" i="1" dirty="0"/>
              <a:t> </a:t>
            </a:r>
            <a:r>
              <a:rPr lang="en-US" sz="3200" i="1" dirty="0" err="1"/>
              <a:t>thương</a:t>
            </a:r>
            <a:r>
              <a:rPr lang="en-US" sz="3200" i="1" dirty="0"/>
              <a:t> </a:t>
            </a:r>
            <a:r>
              <a:rPr lang="en-US" sz="3200" i="1" dirty="0" err="1"/>
              <a:t>thuộc</a:t>
            </a:r>
            <a:r>
              <a:rPr lang="en-US" sz="3200" i="1" dirty="0"/>
              <a:t> </a:t>
            </a:r>
            <a:r>
              <a:rPr lang="en-US" sz="3200" i="1" dirty="0" err="1"/>
              <a:t>hội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nhà</a:t>
            </a:r>
            <a:r>
              <a:rPr lang="en-US" sz="3200" i="1" dirty="0"/>
              <a:t> </a:t>
            </a:r>
            <a:r>
              <a:rPr lang="en-US" sz="3200" i="1" dirty="0" err="1"/>
              <a:t>phẫu</a:t>
            </a:r>
            <a:r>
              <a:rPr lang="en-US" sz="3200" i="1" dirty="0"/>
              <a:t> </a:t>
            </a:r>
            <a:r>
              <a:rPr lang="en-US" sz="3200" i="1" dirty="0" err="1"/>
              <a:t>thuật</a:t>
            </a:r>
            <a:r>
              <a:rPr lang="en-US" sz="3200" i="1" dirty="0"/>
              <a:t> </a:t>
            </a:r>
            <a:r>
              <a:rPr lang="en-US" sz="3200" i="1" dirty="0" err="1" smtClean="0"/>
              <a:t>Hoa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Kỳ</a:t>
            </a:r>
            <a:r>
              <a:rPr lang="en-US" sz="3200" i="1" dirty="0" smtClean="0"/>
              <a:t> </a:t>
            </a:r>
            <a:r>
              <a:rPr lang="en-US" sz="2400" i="1" dirty="0" smtClean="0"/>
              <a:t>1994</a:t>
            </a:r>
            <a:r>
              <a:rPr lang="en-US" sz="2400" dirty="0"/>
              <a:t>, AAST(American Association For The Surgery Of Trauma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ình ảnh phân loại mức độ vỡ lác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010400" cy="4449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651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/>
              <a:t>4: 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400" dirty="0" err="1" smtClean="0"/>
              <a:t>Tụ</a:t>
            </a:r>
            <a:r>
              <a:rPr lang="en-US" sz="2400" dirty="0" smtClean="0"/>
              <a:t> </a:t>
            </a:r>
            <a:r>
              <a:rPr lang="en-US" sz="2400" dirty="0" err="1"/>
              <a:t>máu</a:t>
            </a:r>
            <a:r>
              <a:rPr lang="en-US" sz="2400" dirty="0"/>
              <a:t>: </a:t>
            </a:r>
            <a:r>
              <a:rPr lang="en-US" sz="2400" dirty="0" err="1"/>
              <a:t>Vỡ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dirty="0" smtClean="0"/>
              <a:t>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 smtClean="0"/>
              <a:t>th</a:t>
            </a:r>
            <a:r>
              <a:rPr lang="vi-VN" sz="2400" dirty="0" smtClean="0"/>
              <a:t>ư</a:t>
            </a:r>
            <a:r>
              <a:rPr lang="en-US" sz="2400" dirty="0" err="1" smtClean="0"/>
              <a:t>ơng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thuỳ</a:t>
            </a:r>
            <a:r>
              <a:rPr lang="en-US" sz="2400" dirty="0"/>
              <a:t> hay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smtClean="0"/>
              <a:t>ở </a:t>
            </a:r>
            <a:r>
              <a:rPr lang="en-US" sz="2400" dirty="0" err="1" smtClean="0"/>
              <a:t>rốn</a:t>
            </a:r>
            <a:r>
              <a:rPr lang="en-US" sz="2400" dirty="0" smtClean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25%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smtClean="0"/>
              <a:t>đ</a:t>
            </a:r>
            <a:r>
              <a:rPr lang="vi-VN" sz="2400" dirty="0" smtClean="0"/>
              <a:t>ư</a:t>
            </a:r>
            <a:r>
              <a:rPr lang="en-US" sz="2400" dirty="0" err="1" smtClean="0"/>
              <a:t>ợc</a:t>
            </a:r>
            <a:r>
              <a:rPr lang="en-US" sz="2400" dirty="0" smtClean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Độ</a:t>
            </a:r>
            <a:r>
              <a:rPr lang="en-US" sz="2400" b="1" dirty="0"/>
              <a:t> 5:</a:t>
            </a:r>
            <a:r>
              <a:rPr lang="en-US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r>
              <a:rPr lang="en-US" sz="2400" dirty="0"/>
              <a:t> </a:t>
            </a:r>
            <a:r>
              <a:rPr lang="en-US" sz="2400" dirty="0" err="1"/>
              <a:t>vỡ</a:t>
            </a:r>
            <a:r>
              <a:rPr lang="en-US" sz="2400" dirty="0"/>
              <a:t> </a:t>
            </a:r>
            <a:r>
              <a:rPr lang="en-US" sz="2400" dirty="0" err="1"/>
              <a:t>nát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đứt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cuống</a:t>
            </a:r>
            <a:r>
              <a:rPr lang="en-US" sz="2400" dirty="0"/>
              <a:t> </a:t>
            </a:r>
            <a:r>
              <a:rPr lang="en-US" sz="2400" dirty="0" err="1"/>
              <a:t>lách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3200" i="1" dirty="0" err="1"/>
              <a:t>Phân</a:t>
            </a:r>
            <a:r>
              <a:rPr lang="en-US" sz="3200" i="1" dirty="0"/>
              <a:t> </a:t>
            </a:r>
            <a:r>
              <a:rPr lang="en-US" sz="3200" i="1" dirty="0" err="1"/>
              <a:t>loại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Uỷ</a:t>
            </a:r>
            <a:r>
              <a:rPr lang="en-US" sz="3200" i="1" dirty="0"/>
              <a:t> ban </a:t>
            </a:r>
            <a:r>
              <a:rPr lang="en-US" sz="3200" i="1" dirty="0" err="1"/>
              <a:t>chấn</a:t>
            </a:r>
            <a:r>
              <a:rPr lang="en-US" sz="3200" i="1" dirty="0"/>
              <a:t> </a:t>
            </a:r>
            <a:r>
              <a:rPr lang="en-US" sz="3200" i="1" dirty="0" err="1"/>
              <a:t>thương</a:t>
            </a:r>
            <a:r>
              <a:rPr lang="en-US" sz="3200" i="1" dirty="0"/>
              <a:t> </a:t>
            </a:r>
            <a:r>
              <a:rPr lang="en-US" sz="3200" i="1" dirty="0" err="1"/>
              <a:t>thuộc</a:t>
            </a:r>
            <a:r>
              <a:rPr lang="en-US" sz="3200" i="1" dirty="0"/>
              <a:t> </a:t>
            </a:r>
            <a:r>
              <a:rPr lang="en-US" sz="3200" i="1" dirty="0" err="1"/>
              <a:t>hội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nhà</a:t>
            </a:r>
            <a:r>
              <a:rPr lang="en-US" sz="3200" i="1" dirty="0"/>
              <a:t> </a:t>
            </a:r>
            <a:r>
              <a:rPr lang="en-US" sz="3200" i="1" dirty="0" err="1"/>
              <a:t>phẫu</a:t>
            </a:r>
            <a:r>
              <a:rPr lang="en-US" sz="3200" i="1" dirty="0"/>
              <a:t> </a:t>
            </a:r>
            <a:r>
              <a:rPr lang="en-US" sz="3200" i="1" dirty="0" err="1"/>
              <a:t>thuật</a:t>
            </a:r>
            <a:r>
              <a:rPr lang="en-US" sz="3200" i="1" dirty="0"/>
              <a:t> </a:t>
            </a:r>
            <a:r>
              <a:rPr lang="en-US" sz="3200" i="1" dirty="0" err="1" smtClean="0"/>
              <a:t>Hoa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Kỳ</a:t>
            </a:r>
            <a:r>
              <a:rPr lang="en-US" sz="3200" i="1" dirty="0" smtClean="0"/>
              <a:t> </a:t>
            </a:r>
            <a:r>
              <a:rPr lang="en-US" sz="2400" i="1" dirty="0" smtClean="0"/>
              <a:t>1994</a:t>
            </a:r>
            <a:r>
              <a:rPr lang="en-US" sz="2400" dirty="0"/>
              <a:t>, AAST(American Association For The Surgery Of Trauma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3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1" y="1447800"/>
            <a:ext cx="7619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7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0" y="1371600"/>
            <a:ext cx="8229600" cy="4724400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[8]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2021,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ĐK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IV.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1782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ao khả anh 3\GAN\104287722_135213198189281_775804614088559301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315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172200" y="3505200"/>
            <a:ext cx="228600" cy="1066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ao khả anh 3\GAN\105455625_135213031522631_55338142521656337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AAST (</a:t>
            </a:r>
            <a:r>
              <a:rPr lang="en-US" sz="3200" dirty="0" err="1"/>
              <a:t>Hiệp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phẫu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chấn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) </a:t>
            </a:r>
            <a:r>
              <a:rPr lang="en-US" sz="3200" dirty="0" smtClean="0"/>
              <a:t>2018. [9]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676400"/>
            <a:ext cx="8229600" cy="480060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Độ</a:t>
            </a:r>
            <a:r>
              <a:rPr lang="en-US" sz="2400" b="1" dirty="0"/>
              <a:t> I: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-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: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&lt; 10%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-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: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&lt; 1cm.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Độ</a:t>
            </a:r>
            <a:r>
              <a:rPr lang="en-US" sz="2400" b="1" dirty="0"/>
              <a:t> II: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-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: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10 - 50%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;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&lt; 10cm.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-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: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1 -3 cm,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&lt; 10cm.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5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/>
              <a:t>III: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-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: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&gt; 50%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vỡ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hay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;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&gt; 10cm.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-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: </a:t>
            </a:r>
            <a:r>
              <a:rPr lang="en-US" sz="2400" dirty="0" err="1"/>
              <a:t>rách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, </a:t>
            </a:r>
            <a:r>
              <a:rPr lang="en-US" sz="2400" dirty="0" err="1"/>
              <a:t>sâu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&gt; 3 cm.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-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AAST (</a:t>
            </a:r>
            <a:r>
              <a:rPr lang="en-US" sz="3200" dirty="0" err="1"/>
              <a:t>Hiệp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phẫu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chấn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) </a:t>
            </a:r>
            <a:r>
              <a:rPr lang="en-US" sz="3200" dirty="0" smtClean="0"/>
              <a:t>2018.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7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Độ</a:t>
            </a:r>
            <a:r>
              <a:rPr lang="en-US" sz="2400" b="1" dirty="0"/>
              <a:t> IV: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-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: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25 - 75%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thùy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1 - 3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thùy</a:t>
            </a:r>
            <a:r>
              <a:rPr lang="en-US" sz="2400" dirty="0"/>
              <a:t> (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Couinaud</a:t>
            </a:r>
            <a:r>
              <a:rPr lang="en-US" sz="24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-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,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khoang</a:t>
            </a:r>
            <a:r>
              <a:rPr lang="en-US" sz="2400" dirty="0"/>
              <a:t> </a:t>
            </a:r>
            <a:r>
              <a:rPr lang="en-US" sz="2400" dirty="0" err="1"/>
              <a:t>phúc</a:t>
            </a:r>
            <a:r>
              <a:rPr lang="en-US" sz="2400" dirty="0"/>
              <a:t> </a:t>
            </a:r>
            <a:r>
              <a:rPr lang="en-US" sz="2400" dirty="0" err="1"/>
              <a:t>mạc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/>
              <a:t>V: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-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rách</a:t>
            </a:r>
            <a:r>
              <a:rPr lang="en-US" sz="2400" dirty="0"/>
              <a:t>: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&gt; 75%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thùy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-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: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(</a:t>
            </a:r>
            <a:r>
              <a:rPr lang="en-US" sz="2400" dirty="0" err="1"/>
              <a:t>tĩnh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/3 </a:t>
            </a:r>
            <a:r>
              <a:rPr lang="en-US" sz="2400" dirty="0" err="1"/>
              <a:t>tĩnh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).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AAST </a:t>
            </a:r>
            <a:r>
              <a:rPr lang="en-US" sz="2000" dirty="0"/>
              <a:t>(</a:t>
            </a:r>
            <a:r>
              <a:rPr lang="en-US" sz="2000" dirty="0" err="1"/>
              <a:t>Hiệp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smtClean="0"/>
              <a:t>PT CT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r>
              <a:rPr lang="en-US" sz="2000" dirty="0"/>
              <a:t>) </a:t>
            </a:r>
            <a:r>
              <a:rPr lang="en-US" sz="2000" dirty="0" smtClean="0"/>
              <a:t>2018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7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ao khả anh 3\GAN\104825493_135873011456633_79984158966780321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Vỡ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IV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cao khả anh 3\GAN\20200504_091033_873097_Hinh_chup_Citi.max-1800x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golden hour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[7].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tùy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30%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197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Shamar (2005),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ổn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dõi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],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CC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HATT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 mmHg,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sốc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[6]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Điều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phẫu</a:t>
            </a:r>
            <a:r>
              <a:rPr lang="en-US" sz="2200" dirty="0"/>
              <a:t> </a:t>
            </a:r>
            <a:r>
              <a:rPr lang="en-US" sz="2200" dirty="0" err="1"/>
              <a:t>thuật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chuẩn</a:t>
            </a:r>
            <a:r>
              <a:rPr lang="en-US" sz="2200" dirty="0"/>
              <a:t> </a:t>
            </a:r>
            <a:r>
              <a:rPr lang="en-US" sz="2200" dirty="0" err="1"/>
              <a:t>chăm</a:t>
            </a:r>
            <a:r>
              <a:rPr lang="en-US" sz="2200" dirty="0"/>
              <a:t> </a:t>
            </a:r>
            <a:r>
              <a:rPr lang="en-US" sz="2200" dirty="0" err="1"/>
              <a:t>sóc</a:t>
            </a:r>
            <a:r>
              <a:rPr lang="en-US" sz="2200" dirty="0"/>
              <a:t> ở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 </a:t>
            </a:r>
            <a:r>
              <a:rPr lang="en-US" sz="2200" dirty="0" err="1"/>
              <a:t>ổn</a:t>
            </a:r>
            <a:r>
              <a:rPr lang="en-US" sz="2200" dirty="0"/>
              <a:t> </a:t>
            </a:r>
            <a:r>
              <a:rPr lang="en-US" sz="2200" dirty="0" err="1"/>
              <a:t>định</a:t>
            </a:r>
            <a:r>
              <a:rPr lang="en-US" sz="2200" dirty="0"/>
              <a:t> </a:t>
            </a:r>
            <a:r>
              <a:rPr lang="en-US" sz="2200" dirty="0" err="1"/>
              <a:t>huyết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chấn</a:t>
            </a:r>
            <a:r>
              <a:rPr lang="en-US" sz="2200" dirty="0"/>
              <a:t> </a:t>
            </a:r>
            <a:r>
              <a:rPr lang="en-US" sz="2200" dirty="0" err="1"/>
              <a:t>thương</a:t>
            </a:r>
            <a:r>
              <a:rPr lang="en-US" sz="2200" dirty="0"/>
              <a:t> </a:t>
            </a:r>
            <a:r>
              <a:rPr lang="en-US" sz="2200" dirty="0" err="1" smtClean="0"/>
              <a:t>gan</a:t>
            </a:r>
            <a:r>
              <a:rPr lang="en-US" sz="2200" dirty="0" smtClean="0"/>
              <a:t>, </a:t>
            </a:r>
            <a:r>
              <a:rPr lang="en-US" sz="2200" dirty="0" err="1" smtClean="0"/>
              <a:t>lách</a:t>
            </a:r>
            <a:r>
              <a:rPr lang="en-US" sz="2200" dirty="0" smtClean="0"/>
              <a:t> </a:t>
            </a:r>
            <a:r>
              <a:rPr lang="en-US" sz="2200" dirty="0" err="1"/>
              <a:t>nặng</a:t>
            </a:r>
            <a:r>
              <a:rPr lang="en-US" sz="2200" dirty="0"/>
              <a:t>.  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Hiện</a:t>
            </a:r>
            <a:r>
              <a:rPr lang="en-US" sz="2200" dirty="0" smtClean="0"/>
              <a:t> nay </a:t>
            </a:r>
            <a:r>
              <a:rPr lang="en-US" sz="2200" dirty="0" err="1" smtClean="0"/>
              <a:t>đa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tác</a:t>
            </a:r>
            <a:r>
              <a:rPr lang="en-US" sz="2200" dirty="0" smtClean="0"/>
              <a:t> 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dựa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/>
              <a:t> </a:t>
            </a:r>
            <a:r>
              <a:rPr lang="en-US" sz="2200" dirty="0" err="1"/>
              <a:t>phiên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cuối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hướng</a:t>
            </a:r>
            <a:r>
              <a:rPr lang="en-US" sz="2200" dirty="0"/>
              <a:t> </a:t>
            </a:r>
            <a:r>
              <a:rPr lang="en-US" sz="2200" dirty="0" err="1"/>
              <a:t>dẫn</a:t>
            </a:r>
            <a:r>
              <a:rPr lang="en-US" sz="2200" dirty="0"/>
              <a:t> WSES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(World Society of Emergency Surgery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err="1" smtClean="0"/>
              <a:t>về</a:t>
            </a:r>
            <a:r>
              <a:rPr lang="en-US" sz="2200" dirty="0" smtClean="0"/>
              <a:t> </a:t>
            </a:r>
            <a:r>
              <a:rPr lang="en-US" sz="2200" dirty="0" err="1"/>
              <a:t>chấn</a:t>
            </a:r>
            <a:r>
              <a:rPr lang="en-US" sz="2200" dirty="0"/>
              <a:t> </a:t>
            </a:r>
            <a:r>
              <a:rPr lang="en-US" sz="2200" dirty="0" err="1"/>
              <a:t>thương</a:t>
            </a:r>
            <a:r>
              <a:rPr lang="en-US" sz="2200" dirty="0"/>
              <a:t> </a:t>
            </a:r>
            <a:r>
              <a:rPr lang="en-US" sz="2200" dirty="0" err="1"/>
              <a:t>tạng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thông</a:t>
            </a:r>
            <a:r>
              <a:rPr lang="en-US" sz="2200" dirty="0"/>
              <a:t> qua 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/>
              <a:t>tháng</a:t>
            </a:r>
            <a:r>
              <a:rPr lang="en-US" sz="2200" dirty="0"/>
              <a:t> 5 </a:t>
            </a:r>
            <a:r>
              <a:rPr lang="en-US" sz="2200" dirty="0" err="1"/>
              <a:t>năm</a:t>
            </a:r>
            <a:r>
              <a:rPr lang="en-US" sz="2200" dirty="0"/>
              <a:t> 2017,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hội</a:t>
            </a:r>
            <a:r>
              <a:rPr lang="en-US" sz="2200" dirty="0"/>
              <a:t> </a:t>
            </a:r>
            <a:r>
              <a:rPr lang="en-US" sz="2200" dirty="0" err="1"/>
              <a:t>Thế</a:t>
            </a:r>
            <a:r>
              <a:rPr lang="en-US" sz="2200" dirty="0"/>
              <a:t> </a:t>
            </a:r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Hiệp</a:t>
            </a:r>
            <a:r>
              <a:rPr lang="en-US" sz="2200" dirty="0"/>
              <a:t> </a:t>
            </a:r>
            <a:r>
              <a:rPr lang="en-US" sz="2200" dirty="0" err="1"/>
              <a:t>hội</a:t>
            </a:r>
            <a:r>
              <a:rPr lang="en-US" sz="2200" dirty="0"/>
              <a:t> </a:t>
            </a:r>
            <a:r>
              <a:rPr lang="en-US" sz="2200" dirty="0" err="1"/>
              <a:t>Phẫu</a:t>
            </a:r>
            <a:r>
              <a:rPr lang="en-US" sz="2200" dirty="0"/>
              <a:t> </a:t>
            </a:r>
            <a:r>
              <a:rPr lang="en-US" sz="2200" dirty="0" err="1"/>
              <a:t>thuật</a:t>
            </a:r>
            <a:r>
              <a:rPr lang="en-US" sz="2200" dirty="0"/>
              <a:t> </a:t>
            </a:r>
            <a:r>
              <a:rPr lang="en-US" sz="2200" dirty="0" err="1"/>
              <a:t>Cấp</a:t>
            </a:r>
            <a:r>
              <a:rPr lang="en-US" sz="2200" dirty="0"/>
              <a:t> </a:t>
            </a:r>
            <a:r>
              <a:rPr lang="en-US" sz="2200" dirty="0" err="1"/>
              <a:t>cứu</a:t>
            </a:r>
            <a:r>
              <a:rPr lang="en-US" sz="2200" dirty="0"/>
              <a:t> (WSES) ở Campinas, Brazil, </a:t>
            </a:r>
            <a:r>
              <a:rPr lang="en-US" sz="2200" dirty="0" smtClean="0"/>
              <a:t> </a:t>
            </a:r>
            <a:r>
              <a:rPr lang="en-US" sz="2200" dirty="0"/>
              <a:t>[ </a:t>
            </a:r>
            <a:r>
              <a:rPr lang="en-US" sz="2200" dirty="0" smtClean="0"/>
              <a:t>9</a:t>
            </a:r>
            <a:r>
              <a:rPr lang="en-US" sz="2200" dirty="0"/>
              <a:t> </a:t>
            </a:r>
            <a:r>
              <a:rPr lang="en-US" sz="2200" dirty="0" smtClean="0"/>
              <a:t>], [10].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 </a:t>
            </a:r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 WSES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tình</a:t>
            </a:r>
            <a:r>
              <a:rPr lang="en-US" sz="2200" dirty="0"/>
              <a:t> </a:t>
            </a:r>
            <a:r>
              <a:rPr lang="en-US" sz="2200" dirty="0" err="1"/>
              <a:t>trạng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phẫu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tổn</a:t>
            </a:r>
            <a:r>
              <a:rPr lang="en-US" sz="2200" dirty="0"/>
              <a:t> </a:t>
            </a:r>
            <a:r>
              <a:rPr lang="en-US" sz="2200" dirty="0" err="1"/>
              <a:t>thương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49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NTTP,  29 </a:t>
            </a:r>
            <a:r>
              <a:rPr lang="en-US" sz="2400" dirty="0" err="1"/>
              <a:t>tuổi</a:t>
            </a:r>
            <a:r>
              <a:rPr lang="en-US" sz="2400" dirty="0"/>
              <a:t>, </a:t>
            </a:r>
            <a:r>
              <a:rPr lang="en-US" sz="2400" dirty="0" err="1"/>
              <a:t>Nữ</a:t>
            </a:r>
            <a:r>
              <a:rPr lang="en-US" sz="2400" dirty="0"/>
              <a:t>,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0h.30 </a:t>
            </a:r>
            <a:r>
              <a:rPr lang="en-US" sz="2400" dirty="0" err="1"/>
              <a:t>ngày</a:t>
            </a:r>
            <a:r>
              <a:rPr lang="en-US" sz="2400" dirty="0"/>
              <a:t> 17/10/2021 </a:t>
            </a:r>
            <a:r>
              <a:rPr lang="en-US" sz="2400" dirty="0" err="1"/>
              <a:t>Lý</a:t>
            </a:r>
            <a:r>
              <a:rPr lang="en-US" sz="2400" dirty="0"/>
              <a:t> do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: 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ngực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do tai </a:t>
            </a:r>
            <a:r>
              <a:rPr lang="en-US" sz="2400" dirty="0" err="1"/>
              <a:t>nạn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r>
              <a:rPr lang="en-US" sz="2400" dirty="0" smtClean="0"/>
              <a:t> </a:t>
            </a:r>
            <a:r>
              <a:rPr lang="en-US" sz="2400" dirty="0" err="1" smtClean="0"/>
              <a:t>lúc</a:t>
            </a:r>
            <a:r>
              <a:rPr lang="en-US" sz="2400" dirty="0" smtClean="0"/>
              <a:t>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 </a:t>
            </a:r>
            <a:r>
              <a:rPr lang="en-US" sz="2400" dirty="0" err="1" smtClean="0"/>
              <a:t>tỉnh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khó</a:t>
            </a:r>
            <a:r>
              <a:rPr lang="en-US" sz="2400" dirty="0" smtClean="0"/>
              <a:t> </a:t>
            </a:r>
            <a:r>
              <a:rPr lang="en-US" sz="2400" dirty="0" err="1" smtClean="0"/>
              <a:t>thở</a:t>
            </a:r>
            <a:r>
              <a:rPr lang="en-US" sz="2400" dirty="0" smtClean="0"/>
              <a:t>, </a:t>
            </a:r>
            <a:r>
              <a:rPr lang="en-US" sz="2400" dirty="0" err="1" smtClean="0"/>
              <a:t>đau</a:t>
            </a:r>
            <a:r>
              <a:rPr lang="en-US" sz="2400" dirty="0" smtClean="0"/>
              <a:t> </a:t>
            </a:r>
            <a:r>
              <a:rPr lang="en-US" sz="2400" dirty="0" err="1" smtClean="0"/>
              <a:t>mạng</a:t>
            </a:r>
            <a:r>
              <a:rPr lang="en-US" sz="2400" dirty="0" smtClean="0"/>
              <a:t> </a:t>
            </a:r>
            <a:r>
              <a:rPr lang="en-US" sz="2400" dirty="0" err="1" smtClean="0"/>
              <a:t>sườn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HST,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chi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: </a:t>
            </a:r>
            <a:r>
              <a:rPr lang="en-US" sz="2400" dirty="0" err="1"/>
              <a:t>Mạch</a:t>
            </a:r>
            <a:r>
              <a:rPr lang="en-US" sz="2400" dirty="0"/>
              <a:t> 100 </a:t>
            </a:r>
            <a:r>
              <a:rPr lang="en-US" sz="2400" dirty="0" err="1"/>
              <a:t>lần</a:t>
            </a:r>
            <a:r>
              <a:rPr lang="en-US" sz="2400" dirty="0"/>
              <a:t>/</a:t>
            </a:r>
            <a:r>
              <a:rPr lang="en-US" sz="2400" dirty="0" err="1"/>
              <a:t>phút</a:t>
            </a:r>
            <a:r>
              <a:rPr lang="en-US" sz="2400" dirty="0"/>
              <a:t>, HA 120/80 mmHg, T  37°C.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thở</a:t>
            </a:r>
            <a:r>
              <a:rPr lang="en-US" sz="2400" dirty="0"/>
              <a:t> 18 </a:t>
            </a:r>
            <a:r>
              <a:rPr lang="en-US" sz="2400" dirty="0" err="1"/>
              <a:t>lần</a:t>
            </a:r>
            <a:r>
              <a:rPr lang="en-US" sz="2400" dirty="0"/>
              <a:t>/</a:t>
            </a:r>
            <a:r>
              <a:rPr lang="en-US" sz="2400" dirty="0" err="1"/>
              <a:t>phút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Phổi</a:t>
            </a:r>
            <a:r>
              <a:rPr lang="en-US" sz="2400" dirty="0"/>
              <a:t> </a:t>
            </a:r>
            <a:r>
              <a:rPr lang="vi-VN" sz="2400" dirty="0"/>
              <a:t>Lồng ngực cân đối, di động theo nhịp thở, không trầy sư</a:t>
            </a:r>
            <a:r>
              <a:rPr lang="en-US" sz="2400" dirty="0" err="1"/>
              <a:t>ớt</a:t>
            </a:r>
            <a:r>
              <a:rPr lang="en-US" sz="2400" dirty="0"/>
              <a:t>,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ngực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,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phế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15170"/>
              </p:ext>
            </p:extLst>
          </p:nvPr>
        </p:nvGraphicFramePr>
        <p:xfrm>
          <a:off x="609600" y="381000"/>
          <a:ext cx="8229602" cy="594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Tổn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thương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lách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WSES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ASST</a:t>
                      </a:r>
                      <a:endParaRPr lang="en-US" sz="2400" dirty="0"/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Huyết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động</a:t>
                      </a:r>
                      <a:endParaRPr lang="en-US" sz="2400" dirty="0"/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nhẹ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WSES </a:t>
                      </a:r>
                      <a:r>
                        <a:rPr lang="en-US" sz="2400" dirty="0" err="1">
                          <a:effectLst/>
                        </a:rPr>
                        <a:t>lớp</a:t>
                      </a:r>
                      <a:r>
                        <a:rPr lang="en-US" sz="2400" dirty="0">
                          <a:effectLst/>
                        </a:rPr>
                        <a:t> 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 – II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Mức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Vừa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phải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WSES cấp 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2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Mức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Dữ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dội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WSES cấp III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IV – V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WSES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IV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 – VI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Không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ổn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định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7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97601"/>
              </p:ext>
            </p:extLst>
          </p:nvPr>
        </p:nvGraphicFramePr>
        <p:xfrm>
          <a:off x="609600" y="457197"/>
          <a:ext cx="8229602" cy="586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Tổn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thương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gan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WSES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ASST</a:t>
                      </a:r>
                      <a:endParaRPr lang="en-US" sz="2400" dirty="0"/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Huyết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động</a:t>
                      </a:r>
                      <a:endParaRPr lang="en-US" sz="2400" dirty="0"/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Mức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nhẹ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WSES </a:t>
                      </a:r>
                      <a:r>
                        <a:rPr lang="en-US" sz="2400" dirty="0" err="1">
                          <a:effectLst/>
                        </a:rPr>
                        <a:t>lớp</a:t>
                      </a:r>
                      <a:r>
                        <a:rPr lang="en-US" sz="2400" dirty="0">
                          <a:effectLst/>
                        </a:rPr>
                        <a:t> 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 – II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Mức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Vừa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phải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WSES cấp 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0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Mức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Dữ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dội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WSES cấp III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IV – V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WSES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IV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 – VI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ổn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7159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PHÁC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ĐỒ ĐIỀU TRỊ CỦA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rẫy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[2]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CT-Scanner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WSES,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giừơng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Nhịn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lõng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cơm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6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799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dõi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2g/l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12g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4-6g/l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48g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3-4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tùy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24 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xấu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6g/l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24-48g 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lần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7159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9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&lt; 2.000 mL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ổn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CT scan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tùy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CT scan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ồn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&gt; 2.000 mL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trì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mổ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7159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78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suốt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kỷ</a:t>
            </a:r>
            <a:r>
              <a:rPr lang="en-US" sz="2400" dirty="0"/>
              <a:t> qua,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 smtClean="0"/>
              <a:t>gan</a:t>
            </a:r>
            <a:r>
              <a:rPr lang="en-US" sz="2400" dirty="0" smtClean="0"/>
              <a:t>, </a:t>
            </a:r>
            <a:r>
              <a:rPr lang="en-US" sz="2400" dirty="0" err="1" smtClean="0"/>
              <a:t>lách</a:t>
            </a:r>
            <a:r>
              <a:rPr lang="en-US" sz="2400" dirty="0" smtClean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phẫu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thuật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trở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thành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chiến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lược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ưu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tiên</a:t>
            </a:r>
            <a:r>
              <a:rPr lang="en-US" sz="2400" b="1" dirty="0">
                <a:solidFill>
                  <a:srgbClr val="00B050"/>
                </a:solidFill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</a:rPr>
              <a:t>những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bệnh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nhân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ổn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định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về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huyết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bị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thương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gan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lách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nặng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 smtClean="0">
                <a:solidFill>
                  <a:srgbClr val="00B050"/>
                </a:solidFill>
              </a:rPr>
              <a:t>[10],[11]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71% –89%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gan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phẫu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tỷ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85% –94% 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7159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5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962400"/>
          </a:xfrm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2"/>
                </a:solidFill>
              </a:rPr>
              <a:t>Tỷ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lệ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thành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công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trong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điều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trị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không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phẫu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thuật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là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khoảng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92</a:t>
            </a:r>
            <a:r>
              <a:rPr lang="en-US" sz="2400" dirty="0"/>
              <a:t>%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1 </a:t>
            </a:r>
            <a:r>
              <a:rPr lang="en-US" sz="2400" dirty="0" err="1"/>
              <a:t>và</a:t>
            </a:r>
            <a:r>
              <a:rPr lang="en-US" sz="2400" dirty="0"/>
              <a:t> 2, 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80</a:t>
            </a:r>
            <a:r>
              <a:rPr lang="en-US" sz="2400" dirty="0"/>
              <a:t>%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3, 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72</a:t>
            </a:r>
            <a:r>
              <a:rPr lang="en-US" sz="2400" dirty="0"/>
              <a:t>%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4, </a:t>
            </a:r>
            <a:r>
              <a:rPr lang="en-US" sz="2400" dirty="0" err="1" smtClean="0"/>
              <a:t>và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62%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tổn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5.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71596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929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15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95799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Hiện</a:t>
            </a:r>
            <a:r>
              <a:rPr lang="en-US" sz="2400" dirty="0" smtClean="0"/>
              <a:t> nay </a:t>
            </a:r>
            <a:r>
              <a:rPr lang="en-US" sz="2400" dirty="0" err="1" smtClean="0"/>
              <a:t>xu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tồn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phẫu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chấn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tạng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80 – 85 %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giúp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Siêu</a:t>
            </a:r>
            <a:r>
              <a:rPr lang="en-US" sz="2400" dirty="0" smtClean="0"/>
              <a:t>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r>
              <a:rPr lang="en-US" sz="2400" dirty="0" smtClean="0"/>
              <a:t> </a:t>
            </a:r>
            <a:r>
              <a:rPr lang="en-US" sz="2400" dirty="0" err="1" smtClean="0"/>
              <a:t>lọc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CT-Scan </a:t>
            </a:r>
            <a:r>
              <a:rPr lang="en-US" sz="2400" dirty="0" err="1" smtClean="0"/>
              <a:t>giúp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tổn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tạng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Quyết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tồn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phẫu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Hiệp</a:t>
            </a:r>
            <a:r>
              <a:rPr lang="en-US" sz="2400" dirty="0" smtClean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Phẫu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(WSES)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37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9999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Điều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nghỉ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giường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72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giường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48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en-US" sz="2400" dirty="0" err="1" smtClean="0"/>
              <a:t>dậy</a:t>
            </a:r>
            <a:r>
              <a:rPr lang="en-US" sz="2400" dirty="0" smtClean="0"/>
              <a:t> </a:t>
            </a:r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24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6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15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Dinh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dưỡng</a:t>
            </a:r>
            <a:endParaRPr lang="en-US" sz="2400" b="1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Nhịn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24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cháo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48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cơm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48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Truyền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dịch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24 </a:t>
            </a:r>
            <a:r>
              <a:rPr lang="en-US" sz="2400" b="1" dirty="0" err="1" smtClean="0"/>
              <a:t>giờ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Kháng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phòng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Giảm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đau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Cầm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máu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159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 err="1"/>
              <a:t>mềm</a:t>
            </a:r>
            <a:r>
              <a:rPr lang="en-US" sz="2400" dirty="0"/>
              <a:t>,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sườn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trầy</a:t>
            </a:r>
            <a:r>
              <a:rPr lang="en-US" sz="2400" dirty="0"/>
              <a:t> </a:t>
            </a:r>
            <a:r>
              <a:rPr lang="en-US" sz="2400" dirty="0" err="1"/>
              <a:t>sướt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hở</a:t>
            </a:r>
            <a:r>
              <a:rPr lang="en-US" sz="2400" dirty="0"/>
              <a:t> 2 cm </a:t>
            </a:r>
            <a:r>
              <a:rPr lang="en-US" sz="2400" dirty="0" err="1"/>
              <a:t>cẳng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TNGT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HC 3.9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Hgb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11.3,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33.8 %, X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CT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xươg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tụ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30%,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tụ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lách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04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6397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1. </a:t>
            </a:r>
            <a:r>
              <a:rPr lang="en-US" sz="2000" dirty="0" err="1" smtClean="0"/>
              <a:t>Đặng</a:t>
            </a:r>
            <a:r>
              <a:rPr lang="en-US" sz="2000" dirty="0" smtClean="0"/>
              <a:t> </a:t>
            </a:r>
            <a:r>
              <a:rPr lang="en-US" sz="2000" dirty="0" err="1" smtClean="0"/>
              <a:t>Vĩnh</a:t>
            </a:r>
            <a:r>
              <a:rPr lang="en-US" sz="2000" dirty="0" smtClean="0"/>
              <a:t> </a:t>
            </a:r>
            <a:r>
              <a:rPr lang="en-US" sz="2000" dirty="0" err="1" smtClean="0"/>
              <a:t>Hiệp</a:t>
            </a:r>
            <a:r>
              <a:rPr lang="en-US" sz="2000" dirty="0" smtClean="0"/>
              <a:t> (2019), “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chụp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vi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chẩn</a:t>
            </a:r>
            <a:r>
              <a:rPr lang="en-US" sz="2000" dirty="0" smtClean="0"/>
              <a:t> </a:t>
            </a:r>
            <a:r>
              <a:rPr lang="en-US" sz="2000" dirty="0" err="1" smtClean="0"/>
              <a:t>đoán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điềutrị</a:t>
            </a:r>
            <a:r>
              <a:rPr lang="en-US" sz="2000" dirty="0" smtClean="0"/>
              <a:t>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tồn</a:t>
            </a:r>
            <a:r>
              <a:rPr lang="en-US" sz="2000" dirty="0" smtClean="0"/>
              <a:t> </a:t>
            </a:r>
            <a:r>
              <a:rPr lang="en-US" sz="2000" dirty="0" err="1" smtClean="0"/>
              <a:t>chấn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gan</a:t>
            </a:r>
            <a:r>
              <a:rPr lang="en-US" sz="2000" dirty="0" smtClean="0"/>
              <a:t>” </a:t>
            </a:r>
            <a:r>
              <a:rPr lang="en-US" sz="2000" dirty="0" err="1" smtClean="0"/>
              <a:t>Bệnh</a:t>
            </a:r>
            <a:r>
              <a:rPr lang="en-US" sz="2000" dirty="0" smtClean="0"/>
              <a:t> </a:t>
            </a:r>
            <a:r>
              <a:rPr lang="en-US" sz="2000" dirty="0" err="1" smtClean="0"/>
              <a:t>viện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Phạm</a:t>
            </a:r>
            <a:r>
              <a:rPr lang="en-US" sz="2000" dirty="0" smtClean="0"/>
              <a:t> </a:t>
            </a:r>
            <a:r>
              <a:rPr lang="en-US" sz="2000" dirty="0" err="1" smtClean="0"/>
              <a:t>Ngọc</a:t>
            </a:r>
            <a:r>
              <a:rPr lang="en-US" sz="2000" dirty="0" smtClean="0"/>
              <a:t> </a:t>
            </a:r>
            <a:r>
              <a:rPr lang="en-US" sz="2000" dirty="0" err="1" smtClean="0"/>
              <a:t>Thạch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Trần</a:t>
            </a:r>
            <a:r>
              <a:rPr lang="en-US" sz="2000" dirty="0" smtClean="0"/>
              <a:t> </a:t>
            </a:r>
            <a:r>
              <a:rPr lang="en-US" sz="2000" dirty="0" err="1" smtClean="0"/>
              <a:t>Ngọc</a:t>
            </a:r>
            <a:r>
              <a:rPr lang="en-US" sz="2000" dirty="0" smtClean="0"/>
              <a:t> </a:t>
            </a:r>
            <a:r>
              <a:rPr lang="en-US" sz="2000" dirty="0" err="1" smtClean="0"/>
              <a:t>Dũng</a:t>
            </a:r>
            <a:r>
              <a:rPr lang="en-US" sz="2000" dirty="0" smtClean="0"/>
              <a:t> (2019), “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mổ</a:t>
            </a:r>
            <a:r>
              <a:rPr lang="en-US" sz="2000" dirty="0" smtClean="0"/>
              <a:t> </a:t>
            </a:r>
            <a:r>
              <a:rPr lang="en-US" sz="2000" dirty="0" err="1" smtClean="0"/>
              <a:t>vỡ</a:t>
            </a:r>
            <a:r>
              <a:rPr lang="en-US" sz="2000" dirty="0" smtClean="0"/>
              <a:t> </a:t>
            </a:r>
            <a:r>
              <a:rPr lang="en-US" sz="2000" dirty="0" err="1" smtClean="0"/>
              <a:t>lách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chấn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bụng</a:t>
            </a:r>
            <a:r>
              <a:rPr lang="en-US" sz="2000" dirty="0" smtClean="0"/>
              <a:t> </a:t>
            </a:r>
            <a:r>
              <a:rPr lang="en-US" sz="2000" dirty="0" err="1" smtClean="0"/>
              <a:t>kín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bệnh</a:t>
            </a:r>
            <a:r>
              <a:rPr lang="en-US" sz="2000" dirty="0" smtClean="0"/>
              <a:t> </a:t>
            </a:r>
            <a:r>
              <a:rPr lang="en-US" sz="2000" dirty="0" err="1" smtClean="0"/>
              <a:t>viện</a:t>
            </a:r>
            <a:r>
              <a:rPr lang="en-US" sz="2000" dirty="0" smtClean="0"/>
              <a:t> </a:t>
            </a:r>
            <a:r>
              <a:rPr lang="en-US" sz="2000" dirty="0" err="1" smtClean="0"/>
              <a:t>Hữu</a:t>
            </a:r>
            <a:r>
              <a:rPr lang="en-US" sz="2000" dirty="0" smtClean="0"/>
              <a:t> </a:t>
            </a:r>
            <a:r>
              <a:rPr lang="en-US" sz="2000" dirty="0" err="1" smtClean="0"/>
              <a:t>Nghị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Đức</a:t>
            </a:r>
            <a:r>
              <a:rPr lang="en-US" sz="2000" dirty="0" smtClean="0"/>
              <a:t>” </a:t>
            </a:r>
            <a:r>
              <a:rPr lang="en-US" sz="2000" dirty="0" err="1" smtClean="0"/>
              <a:t>Luận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tiến</a:t>
            </a:r>
            <a:r>
              <a:rPr lang="en-US" sz="2000" dirty="0" smtClean="0"/>
              <a:t> </a:t>
            </a:r>
            <a:r>
              <a:rPr lang="en-US" sz="2000" dirty="0" err="1" smtClean="0"/>
              <a:t>sĩ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3</a:t>
            </a:r>
            <a:r>
              <a:rPr lang="en-US" sz="2000" dirty="0" smtClean="0"/>
              <a:t>.Trịnh Minh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(2018), “</a:t>
            </a:r>
            <a:r>
              <a:rPr lang="vi-VN" sz="2000" b="1" dirty="0" smtClean="0"/>
              <a:t> </a:t>
            </a:r>
            <a:r>
              <a:rPr lang="vi-VN" sz="2000" b="1" dirty="0"/>
              <a:t>Cấp cứu chấn thương bụng </a:t>
            </a:r>
            <a:r>
              <a:rPr lang="vi-VN" sz="2000" b="1" dirty="0" smtClean="0"/>
              <a:t>kín</a:t>
            </a:r>
            <a:r>
              <a:rPr lang="en-US" sz="2000" b="1" dirty="0"/>
              <a:t>” http://</a:t>
            </a:r>
            <a:r>
              <a:rPr lang="en-US" sz="2000" b="1" dirty="0" smtClean="0"/>
              <a:t>bvdkquangnam.vn/index.php/ao-to-nckh/tp-san-y-hc/2483-cp-cu-chn-thng-bng-kin.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4</a:t>
            </a:r>
            <a:r>
              <a:rPr lang="en-US" sz="2000" dirty="0" smtClean="0"/>
              <a:t>.Trương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Thanh</a:t>
            </a:r>
            <a:r>
              <a:rPr lang="en-US" sz="2000" dirty="0" smtClean="0"/>
              <a:t> </a:t>
            </a:r>
            <a:r>
              <a:rPr lang="en-US" sz="2000" dirty="0" err="1" smtClean="0"/>
              <a:t>Thủy</a:t>
            </a:r>
            <a:r>
              <a:rPr lang="en-US" sz="2000" dirty="0" smtClean="0"/>
              <a:t> (2019),” </a:t>
            </a:r>
            <a:r>
              <a:rPr lang="en-US" sz="2000" dirty="0" err="1" smtClean="0"/>
              <a:t>Chấn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bụng</a:t>
            </a:r>
            <a:r>
              <a:rPr lang="en-US" sz="2000" dirty="0" smtClean="0"/>
              <a:t> </a:t>
            </a:r>
            <a:r>
              <a:rPr lang="en-US" sz="2000" dirty="0" err="1" smtClean="0"/>
              <a:t>kín</a:t>
            </a:r>
            <a:r>
              <a:rPr lang="en-US" sz="2000" dirty="0" smtClean="0"/>
              <a:t>” , </a:t>
            </a:r>
            <a:r>
              <a:rPr lang="en-US" sz="2000" dirty="0" err="1" smtClean="0"/>
              <a:t>Thầy</a:t>
            </a:r>
            <a:r>
              <a:rPr lang="en-US" sz="2000" dirty="0" smtClean="0"/>
              <a:t> </a:t>
            </a:r>
            <a:r>
              <a:rPr lang="en-US" sz="2000" dirty="0" err="1" smtClean="0"/>
              <a:t>Thuốc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</a:t>
            </a:r>
            <a:r>
              <a:rPr lang="en-US" sz="2000" dirty="0"/>
              <a:t>https://</a:t>
            </a:r>
            <a:r>
              <a:rPr lang="en-US" sz="2000" dirty="0" smtClean="0"/>
              <a:t>thaythuocvietnam.vn/thuvien/chan-thuong-bung-kin.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4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5</a:t>
            </a:r>
            <a:r>
              <a:rPr lang="en-US" sz="2000" dirty="0" smtClean="0"/>
              <a:t>.Bệnh </a:t>
            </a:r>
            <a:r>
              <a:rPr lang="en-US" sz="2000" dirty="0" err="1"/>
              <a:t>viện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y 7A (2019), “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” </a:t>
            </a:r>
            <a:r>
              <a:rPr lang="en-US" sz="2000" dirty="0">
                <a:hlinkClick r:id="rId2"/>
              </a:rPr>
              <a:t>http://bvquany7a.vn/ky-thuat/cap-nhat-nhan-dinh-va-phan-loai-nguoi-benh-cap-cuu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6</a:t>
            </a:r>
            <a:r>
              <a:rPr lang="en-US" sz="2000" dirty="0" smtClean="0"/>
              <a:t>. </a:t>
            </a:r>
            <a:r>
              <a:rPr lang="en-US" sz="2000" dirty="0"/>
              <a:t>Becker C.D , Spring A., (1994), “Blunt splenic trauma in adult: can CT findings be used to determine the need for surgery?”, </a:t>
            </a:r>
            <a:r>
              <a:rPr lang="en-US" sz="2000" i="1" dirty="0"/>
              <a:t>AJR-Am-J-</a:t>
            </a:r>
            <a:r>
              <a:rPr lang="en-US" sz="2000" i="1" dirty="0" err="1"/>
              <a:t>Roentgenol</a:t>
            </a:r>
            <a:r>
              <a:rPr lang="en-US" sz="2000" dirty="0"/>
              <a:t>, 162(2),pp343-347</a:t>
            </a:r>
          </a:p>
          <a:p>
            <a:pPr>
              <a:buFont typeface="Arial" pitchFamily="34" charset="0"/>
              <a:buChar char="•"/>
            </a:pPr>
            <a:endParaRPr lang="en-US" sz="2000" u="sng" dirty="0" smtClean="0"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hlinkClick r:id="rId3"/>
              </a:rPr>
              <a:t>7</a:t>
            </a:r>
            <a:r>
              <a:rPr lang="en-US" sz="2000" u="sng" dirty="0" smtClean="0">
                <a:hlinkClick r:id="rId3"/>
              </a:rPr>
              <a:t>.Deborah </a:t>
            </a:r>
            <a:r>
              <a:rPr lang="en-US" sz="2000" u="sng" dirty="0">
                <a:hlinkClick r:id="rId3"/>
              </a:rPr>
              <a:t>B </a:t>
            </a:r>
            <a:r>
              <a:rPr lang="en-US" sz="2000" u="sng" dirty="0" err="1">
                <a:hlinkClick r:id="rId3"/>
              </a:rPr>
              <a:t>Diercks</a:t>
            </a:r>
            <a:r>
              <a:rPr lang="en-US" sz="2000" u="sng" dirty="0">
                <a:hlinkClick r:id="rId3"/>
              </a:rPr>
              <a:t>, MD, MSc</a:t>
            </a:r>
            <a:r>
              <a:rPr lang="en-US" sz="2000" dirty="0">
                <a:hlinkClick r:id="rId3"/>
              </a:rPr>
              <a:t>, </a:t>
            </a:r>
            <a:r>
              <a:rPr lang="en-US" sz="2000" u="sng" dirty="0">
                <a:hlinkClick r:id="rId3"/>
              </a:rPr>
              <a:t>Samuel O Clarke, MD, MAS</a:t>
            </a:r>
            <a:r>
              <a:rPr lang="en-US" sz="2000" u="sng" dirty="0"/>
              <a:t> (2021)</a:t>
            </a:r>
          </a:p>
          <a:p>
            <a:r>
              <a:rPr lang="en-US" sz="2000" dirty="0"/>
              <a:t>Initial-evaluation-and-management-of-blunt https://</a:t>
            </a:r>
            <a:r>
              <a:rPr lang="en-US" sz="2000" dirty="0" smtClean="0"/>
              <a:t>www.uptodate.com/contents/initial-evaluation-and-management-of-blunt-abdominal-trauma-in-adults</a:t>
            </a:r>
            <a:endParaRPr lang="en-US" sz="2000" u="sng" dirty="0" smtClean="0">
              <a:hlinkClick r:id="rId4"/>
            </a:endParaRPr>
          </a:p>
          <a:p>
            <a:endParaRPr lang="en-US" sz="2000" u="sng" dirty="0" smtClean="0">
              <a:hlinkClick r:id="rId5"/>
            </a:endParaRPr>
          </a:p>
          <a:p>
            <a:endParaRPr lang="en-US" sz="2000" u="sng" dirty="0" smtClean="0">
              <a:hlinkClick r:id="rId5"/>
            </a:endParaRPr>
          </a:p>
          <a:p>
            <a:pPr lvl="0"/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6397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6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000" u="sng" dirty="0">
                <a:hlinkClick r:id="rId2"/>
              </a:rPr>
              <a:t>8</a:t>
            </a:r>
            <a:r>
              <a:rPr lang="en-US" sz="2000" u="sng" dirty="0" smtClean="0">
                <a:hlinkClick r:id="rId2"/>
              </a:rPr>
              <a:t>.Federico </a:t>
            </a:r>
            <a:r>
              <a:rPr lang="en-US" sz="2000" u="sng" dirty="0" err="1">
                <a:hlinkClick r:id="rId2"/>
              </a:rPr>
              <a:t>Coccolini</a:t>
            </a:r>
            <a:r>
              <a:rPr lang="en-US" sz="2000" dirty="0"/>
              <a:t> ,</a:t>
            </a:r>
            <a:r>
              <a:rPr lang="en-US" sz="2000" u="sng" dirty="0">
                <a:hlinkClick r:id="rId3"/>
              </a:rPr>
              <a:t>Raul Coimbra</a:t>
            </a:r>
            <a:r>
              <a:rPr lang="en-US" sz="2000" u="sng" dirty="0"/>
              <a:t> (2017)</a:t>
            </a:r>
            <a:r>
              <a:rPr lang="en-US" sz="2000" b="1" dirty="0"/>
              <a:t> Splenic trauma: WSES classification and guidelines for adult and pediatric patients World journal of emergency surgery</a:t>
            </a:r>
            <a:endParaRPr lang="vi-VN" sz="2000" b="1" dirty="0"/>
          </a:p>
          <a:p>
            <a:endParaRPr lang="en-US" sz="2000" u="sng" dirty="0" smtClean="0">
              <a:hlinkClick r:id="rId2"/>
            </a:endParaRPr>
          </a:p>
          <a:p>
            <a:r>
              <a:rPr lang="en-US" sz="2000" u="sng" dirty="0">
                <a:hlinkClick r:id="rId2"/>
              </a:rPr>
              <a:t>9</a:t>
            </a:r>
            <a:r>
              <a:rPr lang="en-US" sz="2000" u="sng" dirty="0" smtClean="0">
                <a:hlinkClick r:id="rId2"/>
              </a:rPr>
              <a:t>.Federico </a:t>
            </a:r>
            <a:r>
              <a:rPr lang="en-US" sz="2000" u="sng" dirty="0" err="1">
                <a:hlinkClick r:id="rId2"/>
              </a:rPr>
              <a:t>Coccolini</a:t>
            </a:r>
            <a:r>
              <a:rPr lang="en-US" sz="2000" dirty="0"/>
              <a:t> ,</a:t>
            </a:r>
            <a:r>
              <a:rPr lang="en-US" sz="2000" u="sng" dirty="0">
                <a:hlinkClick r:id="rId3"/>
              </a:rPr>
              <a:t>Raul Coimbra</a:t>
            </a:r>
            <a:r>
              <a:rPr lang="en-US" sz="2000" dirty="0"/>
              <a:t> ,(2020) Liver trauma : WSES guidelines,</a:t>
            </a:r>
            <a:r>
              <a:rPr lang="en-US" sz="2000" b="1" dirty="0"/>
              <a:t> World journal of emergency surgery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10. Pérez-Alonso</a:t>
            </a:r>
            <a:r>
              <a:rPr lang="en-US" sz="2000" dirty="0"/>
              <a:t> </a:t>
            </a:r>
            <a:r>
              <a:rPr lang="en-US" sz="2000" baseline="30000" dirty="0">
                <a:hlinkClick r:id="rId4"/>
              </a:rPr>
              <a:t>a</a:t>
            </a:r>
            <a:r>
              <a:rPr lang="en-US" sz="2000" dirty="0"/>
              <a:t> , P. Rodríguez-</a:t>
            </a:r>
            <a:r>
              <a:rPr lang="en-US" sz="2000" dirty="0" err="1"/>
              <a:t>Martinón</a:t>
            </a:r>
            <a:r>
              <a:rPr lang="en-US" sz="2000" dirty="0"/>
              <a:t> </a:t>
            </a:r>
            <a:r>
              <a:rPr lang="en-US" sz="2000" baseline="30000" dirty="0">
                <a:hlinkClick r:id="rId5"/>
              </a:rPr>
              <a:t>b</a:t>
            </a:r>
            <a:r>
              <a:rPr lang="en-US" sz="2000" dirty="0"/>
              <a:t> , L. Caballero-Marcos </a:t>
            </a:r>
            <a:r>
              <a:rPr lang="en-US" sz="2000" baseline="30000" dirty="0">
                <a:hlinkClick r:id="rId6"/>
              </a:rPr>
              <a:t>c</a:t>
            </a:r>
            <a:r>
              <a:rPr lang="en-US" sz="2000" dirty="0"/>
              <a:t> , P. </a:t>
            </a:r>
            <a:r>
              <a:rPr lang="en-US" sz="2000" dirty="0" err="1"/>
              <a:t>Petrone</a:t>
            </a:r>
            <a:r>
              <a:rPr lang="en-US" sz="2000" dirty="0"/>
              <a:t> (2020) </a:t>
            </a:r>
            <a:r>
              <a:rPr lang="en-US" sz="2000" dirty="0" smtClean="0"/>
              <a:t>, “</a:t>
            </a:r>
            <a:r>
              <a:rPr lang="en-US" sz="2000" dirty="0" err="1" smtClean="0"/>
              <a:t>Nonoperative</a:t>
            </a:r>
            <a:r>
              <a:rPr lang="en-US" sz="2000" dirty="0" smtClean="0"/>
              <a:t> </a:t>
            </a:r>
            <a:r>
              <a:rPr lang="en-US" sz="2000" dirty="0"/>
              <a:t>management in a patient with moderate blunt liver trauma </a:t>
            </a:r>
            <a:r>
              <a:rPr lang="en-US" sz="2000" dirty="0" smtClean="0"/>
              <a:t>“</a:t>
            </a:r>
            <a:endParaRPr lang="en-US" sz="2000" dirty="0"/>
          </a:p>
          <a:p>
            <a:pPr lvl="0"/>
            <a:r>
              <a:rPr lang="en-US" sz="1600" dirty="0">
                <a:hlinkClick r:id="rId7"/>
              </a:rPr>
              <a:t>http://www.revistagastroenterologiamexico.org/en-nonoperative-management-in-patient-with-articulo-S2255534X2030030X</a:t>
            </a:r>
            <a:r>
              <a:rPr lang="en-US" sz="1600" dirty="0"/>
              <a:t> </a:t>
            </a:r>
            <a:r>
              <a:rPr lang="vi-VN" sz="1600" dirty="0"/>
              <a:t> </a:t>
            </a:r>
            <a:r>
              <a:rPr lang="vi-VN" sz="1600" dirty="0" smtClean="0"/>
              <a:t>2020</a:t>
            </a:r>
            <a:endParaRPr lang="en-US" sz="1600" dirty="0" smtClean="0"/>
          </a:p>
          <a:p>
            <a:endParaRPr lang="en-US" sz="2000" u="sng" dirty="0" smtClean="0">
              <a:hlinkClick r:id="rId8"/>
            </a:endParaRPr>
          </a:p>
          <a:p>
            <a:pPr lvl="0"/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6397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5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000" u="sng" dirty="0" smtClean="0">
                <a:latin typeface="Arial" pitchFamily="34" charset="0"/>
                <a:cs typeface="Arial" pitchFamily="34" charset="0"/>
                <a:hlinkClick r:id="rId2"/>
              </a:rPr>
              <a:t>11.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Stassen NA, 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Bhullar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2"/>
              </a:rPr>
              <a:t> I, Cheng JD 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(2012)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Nonoperative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management of blunt hepatic injury: An Eastern Association for the Surgery of Trauma practice management guideline. J Trauma Acute Care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73: S288-S293, 2012.</a:t>
            </a:r>
          </a:p>
          <a:p>
            <a:pPr lv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latin typeface="Arial" pitchFamily="34" charset="0"/>
                <a:cs typeface="Arial" pitchFamily="34" charset="0"/>
              </a:rPr>
              <a:t>12. Williams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R.A., Black J.J., (1997), “computed tomography –assisted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splenic trauma”,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Am-J-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174(3), pp276-279.</a:t>
            </a:r>
          </a:p>
          <a:p>
            <a:pPr lv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Sutyak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J.P , Chiu W.C (1995), “Computed tomography is inaccurate in estimating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severityof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adult splenic injury”,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J-Trauma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39(3),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514-518.</a:t>
            </a:r>
          </a:p>
          <a:p>
            <a:pPr lv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6397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2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" y="0"/>
            <a:ext cx="9132801" cy="68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II,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thươg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trái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Natriclorid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0,9/%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5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447800"/>
            <a:ext cx="8229600" cy="495300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lần,tình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95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HC 3.7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HGB: 10g/dl, HCT: 32%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II,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 T do TNGT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789"/>
            <a:ext cx="7086600" cy="5635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GIỚI THIỆU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73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MC_presentation template_V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TMMC_presentation template_V_FINAL</Template>
  <TotalTime>2762</TotalTime>
  <Words>3362</Words>
  <Application>Microsoft Office PowerPoint</Application>
  <PresentationFormat>On-screen Show (4:3)</PresentationFormat>
  <Paragraphs>275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Myriad Pro</vt:lpstr>
      <vt:lpstr>Segoe UI</vt:lpstr>
      <vt:lpstr>Symbol</vt:lpstr>
      <vt:lpstr>Times New Roman</vt:lpstr>
      <vt:lpstr>Wingdings</vt:lpstr>
      <vt:lpstr>TMMC_presentation template_V_FINAL</vt:lpstr>
      <vt:lpstr>PowerPoint Presentation</vt:lpstr>
      <vt:lpstr>PowerPoint Presentation</vt:lpstr>
      <vt:lpstr>GIỚI THIỆU</vt:lpstr>
      <vt:lpstr>GIỚI THIỆU</vt:lpstr>
      <vt:lpstr>GIỚI THIỆU</vt:lpstr>
      <vt:lpstr>GIỚI THIỆU</vt:lpstr>
      <vt:lpstr>GIỚI THIỆU</vt:lpstr>
      <vt:lpstr>GIỚI THIỆU</vt:lpstr>
      <vt:lpstr>GIỚI THIỆU</vt:lpstr>
      <vt:lpstr>Vỡ lách độ II</vt:lpstr>
      <vt:lpstr>GIỚI THIỆU</vt:lpstr>
      <vt:lpstr>GIỚI THIỆU</vt:lpstr>
      <vt:lpstr>GIỚI THIỆU</vt:lpstr>
      <vt:lpstr>GIỚI THIỆU</vt:lpstr>
      <vt:lpstr>GIỚI THIỆU</vt:lpstr>
      <vt:lpstr>Vỡ gan độ IV</vt:lpstr>
      <vt:lpstr>BÀN LUẬN</vt:lpstr>
      <vt:lpstr>Chẩn đoán</vt:lpstr>
      <vt:lpstr>PHÂN LOẠI NGƯỜI BỆNH CẤP CỨU NGAY</vt:lpstr>
      <vt:lpstr>PHÂN LOẠI NGƯỜI BỆNH CẤP CỨU NGAY</vt:lpstr>
      <vt:lpstr>PHÂN LOẠI NGƯỜI BỆNH CẤP CỨU NGAY</vt:lpstr>
      <vt:lpstr>FAST (focus assesment with sonografy for trauma).</vt:lpstr>
      <vt:lpstr>FAST (focus assesment with sonografy for trauma).</vt:lpstr>
      <vt:lpstr>FAST (focus assesment with sonografy for trauma).</vt:lpstr>
      <vt:lpstr>FAST (focus assesment with sonografy for trauma).</vt:lpstr>
      <vt:lpstr>CHỤP CT-Scanner </vt:lpstr>
      <vt:lpstr>CHỤP CT-Scanner </vt:lpstr>
      <vt:lpstr>CHỤP CT-Scanner </vt:lpstr>
      <vt:lpstr>CHỤP CT-Scanner </vt:lpstr>
      <vt:lpstr>CHỤP CT-Scanner </vt:lpstr>
      <vt:lpstr>CHỤP CT-Scanner </vt:lpstr>
      <vt:lpstr>Giá trị của cắt lớp vi tính trong điều trị bảo tồn chấn thương gan [1]</vt:lpstr>
      <vt:lpstr>Giá trị của cắt lớp vi tính trong điều trị bảo tồn chấn thương gan[1]</vt:lpstr>
      <vt:lpstr>Phân loại của Uỷ ban chấn thương thuộc hội các nhà phẫu thuật Hoa Kỳ 1994, AAST(American Association For The Surgery Of Trauma) [9]</vt:lpstr>
      <vt:lpstr>PowerPoint Presentation</vt:lpstr>
      <vt:lpstr>Phân loại của Uỷ ban chấn thương thuộc hội các nhà phẫu thuật Hoa Kỳ 1994, AAST(American Association For The Surgery Of Trauma)</vt:lpstr>
      <vt:lpstr>PowerPoint Presentation</vt:lpstr>
      <vt:lpstr>Phân loại của Uỷ ban chấn thương thuộc hội các nhà phẫu thuật Hoa Kỳ 1994, AAST(American Association For The Surgery Of Trauma)</vt:lpstr>
      <vt:lpstr>PowerPoint Presentation</vt:lpstr>
      <vt:lpstr>PowerPoint Presentation</vt:lpstr>
      <vt:lpstr>PowerPoint Presentation</vt:lpstr>
      <vt:lpstr>Phân độ theo AAST (Hiệp hội phẫu thuật chấn thương Hoa Kỳ) 2018. [9]</vt:lpstr>
      <vt:lpstr>Phân độ theo AAST (Hiệp hội phẫu thuật chấn thương Hoa Kỳ) 2018.</vt:lpstr>
      <vt:lpstr>Phân độ theo AAST (Hiệp hội PT CT Hoa Kỳ) 2018.</vt:lpstr>
      <vt:lpstr>PowerPoint Presentation</vt:lpstr>
      <vt:lpstr>Vỡ gan độ IV trên CT</vt:lpstr>
      <vt:lpstr>Điều trị</vt:lpstr>
      <vt:lpstr>Điều trị</vt:lpstr>
      <vt:lpstr>Điều trị</vt:lpstr>
      <vt:lpstr>PowerPoint Presentation</vt:lpstr>
      <vt:lpstr>PowerPoint Presentation</vt:lpstr>
      <vt:lpstr>Điều trị</vt:lpstr>
      <vt:lpstr>Điều trị</vt:lpstr>
      <vt:lpstr>Điều trị</vt:lpstr>
      <vt:lpstr>Điều trị</vt:lpstr>
      <vt:lpstr>Điều trị</vt:lpstr>
      <vt:lpstr>Kết luận</vt:lpstr>
      <vt:lpstr>Kết luận</vt:lpstr>
      <vt:lpstr>Kết luận</vt:lpstr>
      <vt:lpstr>Tài liệu tham khảo</vt:lpstr>
      <vt:lpstr>Tài liệu tham khảo</vt:lpstr>
      <vt:lpstr>Tài liệu tham khảo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211</cp:revision>
  <dcterms:created xsi:type="dcterms:W3CDTF">2021-04-06T02:11:47Z</dcterms:created>
  <dcterms:modified xsi:type="dcterms:W3CDTF">2022-02-27T09:34:17Z</dcterms:modified>
</cp:coreProperties>
</file>