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908" r:id="rId1"/>
  </p:sldMasterIdLst>
  <p:notesMasterIdLst>
    <p:notesMasterId r:id="rId44"/>
  </p:notesMasterIdLst>
  <p:sldIdLst>
    <p:sldId id="256" r:id="rId2"/>
    <p:sldId id="308" r:id="rId3"/>
    <p:sldId id="258" r:id="rId4"/>
    <p:sldId id="259" r:id="rId5"/>
    <p:sldId id="296" r:id="rId6"/>
    <p:sldId id="260" r:id="rId7"/>
    <p:sldId id="261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9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90" r:id="rId30"/>
    <p:sldId id="291" r:id="rId31"/>
    <p:sldId id="292" r:id="rId32"/>
    <p:sldId id="297" r:id="rId33"/>
    <p:sldId id="298" r:id="rId34"/>
    <p:sldId id="299" r:id="rId35"/>
    <p:sldId id="300" r:id="rId36"/>
    <p:sldId id="302" r:id="rId37"/>
    <p:sldId id="303" r:id="rId38"/>
    <p:sldId id="304" r:id="rId39"/>
    <p:sldId id="305" r:id="rId40"/>
    <p:sldId id="306" r:id="rId41"/>
    <p:sldId id="307" r:id="rId42"/>
    <p:sldId id="293" r:id="rId4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7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4" Type="http://schemas.openxmlformats.org/officeDocument/2006/relationships/image" Target="../media/image25.jpe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image" Target="../media/image18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4" Type="http://schemas.openxmlformats.org/officeDocument/2006/relationships/image" Target="../media/image25.jpe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3D9C9A-3256-47F7-AFBF-850DB35B44EA}" type="doc">
      <dgm:prSet loTypeId="urn:microsoft.com/office/officeart/2008/layout/HorizontalMultiLevelHierarchy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4D509D-84A9-4F77-B18C-EA92992C5734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38114574-DFE8-4C18-890D-9021CF1BD8B5}" type="parTrans" cxnId="{5B29C19A-6241-439D-A80E-D3441553E1BF}">
      <dgm:prSet/>
      <dgm:spPr/>
      <dgm:t>
        <a:bodyPr/>
        <a:lstStyle/>
        <a:p>
          <a:endParaRPr lang="en-US"/>
        </a:p>
      </dgm:t>
    </dgm:pt>
    <dgm:pt modelId="{40281678-1D43-46C9-BB2E-25498D211411}" type="sibTrans" cxnId="{5B29C19A-6241-439D-A80E-D3441553E1BF}">
      <dgm:prSet/>
      <dgm:spPr/>
      <dgm:t>
        <a:bodyPr/>
        <a:lstStyle/>
        <a:p>
          <a:endParaRPr lang="en-US"/>
        </a:p>
      </dgm:t>
    </dgm:pt>
    <dgm:pt modelId="{33814820-FEC3-4D35-9645-CBB80C25497F}">
      <dgm:prSet phldrT="[Text]" custT="1"/>
      <dgm:spPr/>
      <dgm:t>
        <a:bodyPr/>
        <a:lstStyle/>
        <a:p>
          <a:pPr algn="l"/>
          <a:r>
            <a:rPr lang="en-US" sz="2000" spc="5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Methotrexate </a:t>
          </a:r>
          <a:r>
            <a:rPr lang="en-US" sz="2000" spc="5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</a:t>
          </a:r>
          <a:r>
            <a:rPr lang="en-US" sz="20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à</a:t>
          </a:r>
          <a:r>
            <a: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chất</a:t>
          </a:r>
          <a:r>
            <a: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chống</a:t>
          </a:r>
          <a:r>
            <a: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spc="-5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phâ</a:t>
          </a:r>
          <a:r>
            <a:rPr lang="en-US" sz="20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</a:t>
          </a:r>
          <a:r>
            <a: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spc="-5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bào</a:t>
          </a:r>
          <a:r>
            <a:rPr lang="en-US" sz="20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,ức</a:t>
          </a:r>
          <a:r>
            <a: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chế</a:t>
          </a:r>
          <a:r>
            <a: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</a:t>
          </a:r>
          <a:r>
            <a:rPr lang="en-US" sz="2000" spc="5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ê</a:t>
          </a:r>
          <a:r>
            <a:rPr lang="en-US" sz="20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</a:t>
          </a:r>
          <a:r>
            <a: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Tetrahydrofolate </a:t>
          </a:r>
          <a:r>
            <a:rPr lang="en-US" sz="2000" spc="-5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000" spc="-5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spc="-5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purin</a:t>
          </a:r>
          <a:r>
            <a:rPr lang="en-US" sz="2000" spc="-5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spc="-5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000" spc="-5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spc="-5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chất</a:t>
          </a:r>
          <a:r>
            <a:rPr lang="en-US" sz="2000" spc="-5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spc="-5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cần</a:t>
          </a:r>
          <a:r>
            <a:rPr lang="en-US" sz="2000" spc="-5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spc="-5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thiết</a:t>
          </a:r>
          <a:r>
            <a:rPr lang="en-US" sz="2000" spc="-5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spc="-5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2000" spc="-5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tổng</a:t>
          </a:r>
          <a:r>
            <a: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2000" spc="-5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hợp</a:t>
          </a:r>
          <a:r>
            <a:rPr lang="en-US" sz="2000" spc="-5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acidenucleique</a:t>
          </a:r>
          <a:r>
            <a: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spc="-5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can </a:t>
          </a:r>
          <a:r>
            <a:rPr lang="en-US" sz="20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thiệp</a:t>
          </a:r>
          <a:r>
            <a: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tổng</a:t>
          </a:r>
          <a:r>
            <a: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spc="-5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hợp</a:t>
          </a:r>
          <a:r>
            <a:rPr lang="en-US" sz="2000" spc="-5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DNA </a:t>
          </a:r>
          <a:r>
            <a:rPr lang="en-US" sz="20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2000" spc="-5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2000" spc="-5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spc="-5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đôi</a:t>
          </a:r>
          <a:r>
            <a:rPr lang="en-US" sz="2000" spc="-5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tế</a:t>
          </a:r>
          <a:r>
            <a:rPr lang="en-US" sz="2000" spc="3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spc="-5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bào</a:t>
          </a:r>
          <a:r>
            <a:rPr lang="en-US" sz="2000" spc="-5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000" dirty="0">
            <a:solidFill>
              <a:srgbClr val="002060"/>
            </a:solidFill>
          </a:endParaRPr>
        </a:p>
        <a:p>
          <a:pPr algn="ctr"/>
          <a:endParaRPr lang="en-US" sz="1700" dirty="0">
            <a:solidFill>
              <a:srgbClr val="002060"/>
            </a:solidFill>
          </a:endParaRPr>
        </a:p>
      </dgm:t>
    </dgm:pt>
    <dgm:pt modelId="{176D3BAB-AA1F-46F6-96DA-EB730A85DBA4}" type="parTrans" cxnId="{3164937B-9E35-4129-A9BA-A76251EBECAC}">
      <dgm:prSet/>
      <dgm:spPr/>
      <dgm:t>
        <a:bodyPr/>
        <a:lstStyle/>
        <a:p>
          <a:endParaRPr lang="en-US"/>
        </a:p>
      </dgm:t>
    </dgm:pt>
    <dgm:pt modelId="{E6BB6879-8268-4F75-8ED2-5CE34A2DF1C0}" type="sibTrans" cxnId="{3164937B-9E35-4129-A9BA-A76251EBECAC}">
      <dgm:prSet/>
      <dgm:spPr/>
      <dgm:t>
        <a:bodyPr/>
        <a:lstStyle/>
        <a:p>
          <a:endParaRPr lang="en-US"/>
        </a:p>
      </dgm:t>
    </dgm:pt>
    <dgm:pt modelId="{1CA95E38-7D93-4B26-AFCE-B050082AE93E}">
      <dgm:prSet phldrT="[Text]" custT="1"/>
      <dgm:spPr/>
      <dgm:t>
        <a:bodyPr/>
        <a:lstStyle/>
        <a:p>
          <a:pPr algn="l"/>
          <a:r>
            <a:rPr lang="vi-VN" sz="2000" spc="-5" dirty="0">
              <a:solidFill>
                <a:srgbClr val="002060"/>
              </a:solidFill>
              <a:latin typeface="+mj-lt"/>
              <a:cs typeface="Times New Roman" panose="02020603050405020304" pitchFamily="18" charset="0"/>
            </a:rPr>
            <a:t>Các </a:t>
          </a:r>
          <a:r>
            <a:rPr lang="vi-VN" sz="2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rPr>
            <a:t>tổ </a:t>
          </a:r>
          <a:r>
            <a:rPr lang="vi-VN" sz="2000" spc="-5" dirty="0">
              <a:solidFill>
                <a:srgbClr val="002060"/>
              </a:solidFill>
              <a:latin typeface="+mj-lt"/>
              <a:cs typeface="Times New Roman" panose="02020603050405020304" pitchFamily="18" charset="0"/>
            </a:rPr>
            <a:t>chức </a:t>
          </a:r>
          <a:r>
            <a:rPr lang="vi-VN" sz="2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rPr>
            <a:t>tăng </a:t>
          </a:r>
          <a:r>
            <a:rPr lang="vi-VN" sz="2000" spc="-5" dirty="0">
              <a:solidFill>
                <a:srgbClr val="002060"/>
              </a:solidFill>
              <a:latin typeface="+mj-lt"/>
              <a:cs typeface="Times New Roman" panose="02020603050405020304" pitchFamily="18" charset="0"/>
            </a:rPr>
            <a:t>trưởng </a:t>
          </a:r>
          <a:r>
            <a:rPr lang="vi-VN" sz="2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rPr>
            <a:t>ở mức </a:t>
          </a:r>
          <a:r>
            <a:rPr lang="vi-VN" sz="2000" spc="-5" dirty="0">
              <a:solidFill>
                <a:srgbClr val="002060"/>
              </a:solidFill>
              <a:latin typeface="+mj-lt"/>
              <a:cs typeface="Times New Roman" panose="02020603050405020304" pitchFamily="18" charset="0"/>
            </a:rPr>
            <a:t>độ cao </a:t>
          </a:r>
          <a:r>
            <a:rPr lang="vi-VN" sz="2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rPr>
            <a:t>như </a:t>
          </a:r>
          <a:r>
            <a:rPr lang="vi-VN" sz="2000" spc="-5" dirty="0">
              <a:solidFill>
                <a:srgbClr val="002060"/>
              </a:solidFill>
              <a:latin typeface="+mj-lt"/>
              <a:cs typeface="Times New Roman" panose="02020603050405020304" pitchFamily="18" charset="0"/>
            </a:rPr>
            <a:t>nguyên </a:t>
          </a:r>
          <a:r>
            <a:rPr lang="vi-VN" sz="2000" spc="-145" dirty="0">
              <a:solidFill>
                <a:srgbClr val="002060"/>
              </a:solidFill>
              <a:latin typeface="+mj-lt"/>
              <a:cs typeface="Times New Roman" panose="02020603050405020304" pitchFamily="18" charset="0"/>
            </a:rPr>
            <a:t>bào  </a:t>
          </a:r>
          <a:r>
            <a:rPr lang="vi-VN" sz="2000" spc="-5" dirty="0">
              <a:solidFill>
                <a:srgbClr val="002060"/>
              </a:solidFill>
              <a:latin typeface="+mj-lt"/>
              <a:cs typeface="Times New Roman" panose="02020603050405020304" pitchFamily="18" charset="0"/>
            </a:rPr>
            <a:t>nuôi, </a:t>
          </a:r>
          <a:r>
            <a:rPr lang="vi-VN" sz="2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rPr>
            <a:t>tủy xương, </a:t>
          </a:r>
          <a:r>
            <a:rPr lang="vi-VN" sz="2000" spc="-5" dirty="0">
              <a:solidFill>
                <a:srgbClr val="002060"/>
              </a:solidFill>
              <a:latin typeface="+mj-lt"/>
              <a:cs typeface="Times New Roman" panose="02020603050405020304" pitchFamily="18" charset="0"/>
            </a:rPr>
            <a:t>niêm </a:t>
          </a:r>
          <a:r>
            <a:rPr lang="vi-VN" sz="2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rPr>
            <a:t>mạc ruột và </a:t>
          </a:r>
          <a:r>
            <a:rPr lang="vi-VN" sz="2000" spc="-5" dirty="0">
              <a:solidFill>
                <a:srgbClr val="002060"/>
              </a:solidFill>
              <a:latin typeface="+mj-lt"/>
              <a:cs typeface="Times New Roman" panose="02020603050405020304" pitchFamily="18" charset="0"/>
            </a:rPr>
            <a:t>miệng </a:t>
          </a:r>
          <a:r>
            <a:rPr lang="vi-VN" sz="2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rPr>
            <a:t>dễ </a:t>
          </a:r>
          <a:r>
            <a:rPr lang="vi-VN" sz="2000" spc="-5" dirty="0">
              <a:solidFill>
                <a:srgbClr val="002060"/>
              </a:solidFill>
              <a:latin typeface="+mj-lt"/>
              <a:cs typeface="Times New Roman" panose="02020603050405020304" pitchFamily="18" charset="0"/>
            </a:rPr>
            <a:t>bị ảnh  hưởng bởi</a:t>
          </a:r>
          <a:r>
            <a:rPr lang="vi-VN" sz="2000" spc="35" dirty="0">
              <a:solidFill>
                <a:srgbClr val="002060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vi-VN" sz="2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rPr>
            <a:t>MTX. </a:t>
          </a:r>
          <a:endParaRPr lang="en-US" sz="2000" dirty="0">
            <a:solidFill>
              <a:srgbClr val="002060"/>
            </a:solidFill>
            <a:latin typeface="+mj-lt"/>
            <a:cs typeface="Times New Roman" panose="02020603050405020304" pitchFamily="18" charset="0"/>
          </a:endParaRPr>
        </a:p>
      </dgm:t>
    </dgm:pt>
    <dgm:pt modelId="{33D1C0FA-D824-4D08-82C8-079C2E304F22}" type="parTrans" cxnId="{220AD7B4-A870-4A78-8B44-CB453A88E2CE}">
      <dgm:prSet/>
      <dgm:spPr/>
      <dgm:t>
        <a:bodyPr/>
        <a:lstStyle/>
        <a:p>
          <a:endParaRPr lang="en-US"/>
        </a:p>
      </dgm:t>
    </dgm:pt>
    <dgm:pt modelId="{B0B1B3A8-8F29-4355-BCAF-4255BF5C341E}" type="sibTrans" cxnId="{220AD7B4-A870-4A78-8B44-CB453A88E2CE}">
      <dgm:prSet/>
      <dgm:spPr/>
      <dgm:t>
        <a:bodyPr/>
        <a:lstStyle/>
        <a:p>
          <a:endParaRPr lang="en-US"/>
        </a:p>
      </dgm:t>
    </dgm:pt>
    <dgm:pt modelId="{810C9231-66C5-43B0-B437-55B243C30A91}">
      <dgm:prSet phldrT="[Text]" custT="1"/>
      <dgm:spPr/>
      <dgm:t>
        <a:bodyPr/>
        <a:lstStyle/>
        <a:p>
          <a:r>
            <a:rPr lang="vi-VN" sz="2000" spc="-5" dirty="0">
              <a:solidFill>
                <a:srgbClr val="002060"/>
              </a:solidFill>
              <a:latin typeface="+mj-lt"/>
              <a:cs typeface="Times New Roman" panose="02020603050405020304" pitchFamily="18" charset="0"/>
            </a:rPr>
            <a:t>Được </a:t>
          </a:r>
          <a:r>
            <a:rPr lang="vi-VN" sz="2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rPr>
            <a:t>xem </a:t>
          </a:r>
          <a:r>
            <a:rPr lang="vi-VN" sz="2000" spc="-5" dirty="0">
              <a:solidFill>
                <a:srgbClr val="002060"/>
              </a:solidFill>
              <a:latin typeface="+mj-lt"/>
              <a:cs typeface="Times New Roman" panose="02020603050405020304" pitchFamily="18" charset="0"/>
            </a:rPr>
            <a:t>là </a:t>
          </a:r>
          <a:r>
            <a:rPr lang="vi-VN" sz="2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rPr>
            <a:t>lựa chọn hàng </a:t>
          </a:r>
          <a:r>
            <a:rPr lang="vi-VN" sz="2000" spc="-5" dirty="0">
              <a:solidFill>
                <a:srgbClr val="002060"/>
              </a:solidFill>
              <a:latin typeface="+mj-lt"/>
              <a:cs typeface="Times New Roman" panose="02020603050405020304" pitchFamily="18" charset="0"/>
            </a:rPr>
            <a:t>đầu </a:t>
          </a:r>
          <a:r>
            <a:rPr lang="vi-VN" sz="2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rPr>
            <a:t>trong </a:t>
          </a:r>
          <a:r>
            <a:rPr lang="vi-VN" sz="2000" spc="-5" dirty="0">
              <a:solidFill>
                <a:srgbClr val="002060"/>
              </a:solidFill>
              <a:latin typeface="+mj-lt"/>
              <a:cs typeface="Times New Roman" panose="02020603050405020304" pitchFamily="18" charset="0"/>
            </a:rPr>
            <a:t>điều </a:t>
          </a:r>
          <a:r>
            <a:rPr lang="vi-VN" sz="2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rPr>
            <a:t>trị </a:t>
          </a:r>
          <a:r>
            <a:rPr lang="vi-VN" sz="2000" spc="-5" dirty="0">
              <a:solidFill>
                <a:srgbClr val="002060"/>
              </a:solidFill>
              <a:latin typeface="+mj-lt"/>
              <a:cs typeface="Times New Roman" panose="02020603050405020304" pitchFamily="18" charset="0"/>
            </a:rPr>
            <a:t>bảo </a:t>
          </a:r>
          <a:r>
            <a:rPr lang="vi-VN" sz="2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rPr>
            <a:t>tồn </a:t>
          </a:r>
          <a:r>
            <a:rPr lang="vi-VN" sz="2000" spc="-434" dirty="0">
              <a:solidFill>
                <a:srgbClr val="002060"/>
              </a:solidFill>
              <a:latin typeface="+mj-lt"/>
              <a:cs typeface="Times New Roman" panose="02020603050405020304" pitchFamily="18" charset="0"/>
            </a:rPr>
            <a:t>ở</a:t>
          </a:r>
          <a:r>
            <a:rPr lang="en-US" sz="2000" spc="-434" dirty="0">
              <a:solidFill>
                <a:srgbClr val="002060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vi-VN" sz="2000" spc="-434" dirty="0">
              <a:solidFill>
                <a:srgbClr val="002060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en-US" sz="2000" spc="-434" dirty="0">
              <a:solidFill>
                <a:srgbClr val="002060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vi-VN" sz="2000" spc="-434" dirty="0">
              <a:solidFill>
                <a:srgbClr val="002060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en-US" sz="2000" spc="-434" dirty="0">
              <a:solidFill>
                <a:srgbClr val="002060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vi-VN" sz="2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rPr>
            <a:t>các </a:t>
          </a:r>
          <a:r>
            <a:rPr lang="vi-VN" sz="2000" spc="-5" dirty="0">
              <a:solidFill>
                <a:srgbClr val="002060"/>
              </a:solidFill>
              <a:latin typeface="+mj-lt"/>
              <a:cs typeface="Times New Roman" panose="02020603050405020304" pitchFamily="18" charset="0"/>
            </a:rPr>
            <a:t>BN thai </a:t>
          </a:r>
          <a:r>
            <a:rPr lang="vi-VN" sz="2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rPr>
            <a:t>ở </a:t>
          </a:r>
          <a:r>
            <a:rPr lang="vi-VN" sz="2000" spc="-95" dirty="0">
              <a:solidFill>
                <a:srgbClr val="002060"/>
              </a:solidFill>
              <a:latin typeface="+mj-lt"/>
              <a:cs typeface="Times New Roman" panose="02020603050405020304" pitchFamily="18" charset="0"/>
            </a:rPr>
            <a:t>SMLT</a:t>
          </a:r>
          <a:endParaRPr lang="en-US" sz="2000" dirty="0">
            <a:solidFill>
              <a:srgbClr val="002060"/>
            </a:solidFill>
            <a:latin typeface="+mj-lt"/>
            <a:cs typeface="Times New Roman" panose="02020603050405020304" pitchFamily="18" charset="0"/>
          </a:endParaRPr>
        </a:p>
      </dgm:t>
    </dgm:pt>
    <dgm:pt modelId="{D3F9DC0C-FC29-4435-9277-5DC9D3C3DD6F}" type="parTrans" cxnId="{392CF86A-35A7-4F35-906A-3110830714B5}">
      <dgm:prSet/>
      <dgm:spPr/>
      <dgm:t>
        <a:bodyPr/>
        <a:lstStyle/>
        <a:p>
          <a:endParaRPr lang="en-US"/>
        </a:p>
      </dgm:t>
    </dgm:pt>
    <dgm:pt modelId="{0C85EA27-1C34-42F0-A56D-34360CA67A32}" type="sibTrans" cxnId="{392CF86A-35A7-4F35-906A-3110830714B5}">
      <dgm:prSet/>
      <dgm:spPr/>
      <dgm:t>
        <a:bodyPr/>
        <a:lstStyle/>
        <a:p>
          <a:endParaRPr lang="en-US"/>
        </a:p>
      </dgm:t>
    </dgm:pt>
    <dgm:pt modelId="{7AB61A38-025C-40F4-A7D0-A2B27F193C9D}" type="pres">
      <dgm:prSet presAssocID="{F33D9C9A-3256-47F7-AFBF-850DB35B44E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F4F3BAC-0166-407A-AE66-B6B1C17303BC}" type="pres">
      <dgm:prSet presAssocID="{0A4D509D-84A9-4F77-B18C-EA92992C5734}" presName="root1" presStyleCnt="0"/>
      <dgm:spPr/>
    </dgm:pt>
    <dgm:pt modelId="{B2759E59-0C24-47B3-A121-77C921F53DB4}" type="pres">
      <dgm:prSet presAssocID="{0A4D509D-84A9-4F77-B18C-EA92992C5734}" presName="LevelOneTextNode" presStyleLbl="node0" presStyleIdx="0" presStyleCnt="1" custScaleX="385773" custScaleY="96226">
        <dgm:presLayoutVars>
          <dgm:chPref val="3"/>
        </dgm:presLayoutVars>
      </dgm:prSet>
      <dgm:spPr/>
    </dgm:pt>
    <dgm:pt modelId="{908D6793-351E-4A71-B70A-ECB9081964CD}" type="pres">
      <dgm:prSet presAssocID="{0A4D509D-84A9-4F77-B18C-EA92992C5734}" presName="level2hierChild" presStyleCnt="0"/>
      <dgm:spPr/>
    </dgm:pt>
    <dgm:pt modelId="{31EFA6E7-4055-4564-8464-BE29A896DD8F}" type="pres">
      <dgm:prSet presAssocID="{176D3BAB-AA1F-46F6-96DA-EB730A85DBA4}" presName="conn2-1" presStyleLbl="parChTrans1D2" presStyleIdx="0" presStyleCnt="3"/>
      <dgm:spPr/>
    </dgm:pt>
    <dgm:pt modelId="{DEDCD305-35E5-49BF-9A69-280D7CF96C51}" type="pres">
      <dgm:prSet presAssocID="{176D3BAB-AA1F-46F6-96DA-EB730A85DBA4}" presName="connTx" presStyleLbl="parChTrans1D2" presStyleIdx="0" presStyleCnt="3"/>
      <dgm:spPr/>
    </dgm:pt>
    <dgm:pt modelId="{1813EBD3-F85B-4C1F-A451-0961B904D35B}" type="pres">
      <dgm:prSet presAssocID="{33814820-FEC3-4D35-9645-CBB80C25497F}" presName="root2" presStyleCnt="0"/>
      <dgm:spPr/>
    </dgm:pt>
    <dgm:pt modelId="{B5B39E6D-CDE0-40C8-B19A-8109F1A4A9DC}" type="pres">
      <dgm:prSet presAssocID="{33814820-FEC3-4D35-9645-CBB80C25497F}" presName="LevelTwoTextNode" presStyleLbl="node2" presStyleIdx="0" presStyleCnt="3" custScaleX="195744" custScaleY="279642" custLinFactNeighborX="257" custLinFactNeighborY="0">
        <dgm:presLayoutVars>
          <dgm:chPref val="3"/>
        </dgm:presLayoutVars>
      </dgm:prSet>
      <dgm:spPr/>
    </dgm:pt>
    <dgm:pt modelId="{A578C854-2A8E-4185-9BC5-10B7C370BEF3}" type="pres">
      <dgm:prSet presAssocID="{33814820-FEC3-4D35-9645-CBB80C25497F}" presName="level3hierChild" presStyleCnt="0"/>
      <dgm:spPr/>
    </dgm:pt>
    <dgm:pt modelId="{F954D5D9-91C5-4C1A-BC7B-345A510880D6}" type="pres">
      <dgm:prSet presAssocID="{33D1C0FA-D824-4D08-82C8-079C2E304F22}" presName="conn2-1" presStyleLbl="parChTrans1D2" presStyleIdx="1" presStyleCnt="3"/>
      <dgm:spPr/>
    </dgm:pt>
    <dgm:pt modelId="{21598D69-CF6E-45E1-A8E2-20B57CBDB18C}" type="pres">
      <dgm:prSet presAssocID="{33D1C0FA-D824-4D08-82C8-079C2E304F22}" presName="connTx" presStyleLbl="parChTrans1D2" presStyleIdx="1" presStyleCnt="3"/>
      <dgm:spPr/>
    </dgm:pt>
    <dgm:pt modelId="{3B0E005C-1D22-4734-8C39-F2C33E29C520}" type="pres">
      <dgm:prSet presAssocID="{1CA95E38-7D93-4B26-AFCE-B050082AE93E}" presName="root2" presStyleCnt="0"/>
      <dgm:spPr/>
    </dgm:pt>
    <dgm:pt modelId="{F3040D36-255C-4AB2-855B-D34820CD1233}" type="pres">
      <dgm:prSet presAssocID="{1CA95E38-7D93-4B26-AFCE-B050082AE93E}" presName="LevelTwoTextNode" presStyleLbl="node2" presStyleIdx="1" presStyleCnt="3" custScaleX="160996" custScaleY="261345">
        <dgm:presLayoutVars>
          <dgm:chPref val="3"/>
        </dgm:presLayoutVars>
      </dgm:prSet>
      <dgm:spPr/>
    </dgm:pt>
    <dgm:pt modelId="{33D0EA28-D7BB-46CE-8840-A0967CF6592D}" type="pres">
      <dgm:prSet presAssocID="{1CA95E38-7D93-4B26-AFCE-B050082AE93E}" presName="level3hierChild" presStyleCnt="0"/>
      <dgm:spPr/>
    </dgm:pt>
    <dgm:pt modelId="{1285B05D-2DCF-4425-B027-59973697D05F}" type="pres">
      <dgm:prSet presAssocID="{D3F9DC0C-FC29-4435-9277-5DC9D3C3DD6F}" presName="conn2-1" presStyleLbl="parChTrans1D2" presStyleIdx="2" presStyleCnt="3"/>
      <dgm:spPr/>
    </dgm:pt>
    <dgm:pt modelId="{6415F97D-5F91-491D-A93D-0D671D056251}" type="pres">
      <dgm:prSet presAssocID="{D3F9DC0C-FC29-4435-9277-5DC9D3C3DD6F}" presName="connTx" presStyleLbl="parChTrans1D2" presStyleIdx="2" presStyleCnt="3"/>
      <dgm:spPr/>
    </dgm:pt>
    <dgm:pt modelId="{AC4531C8-AD43-4D6D-93B2-1F4493317CC5}" type="pres">
      <dgm:prSet presAssocID="{810C9231-66C5-43B0-B437-55B243C30A91}" presName="root2" presStyleCnt="0"/>
      <dgm:spPr/>
    </dgm:pt>
    <dgm:pt modelId="{A349BBD4-890A-4817-8FBE-641A451370AE}" type="pres">
      <dgm:prSet presAssocID="{810C9231-66C5-43B0-B437-55B243C30A91}" presName="LevelTwoTextNode" presStyleLbl="node2" presStyleIdx="2" presStyleCnt="3" custScaleX="195796" custScaleY="128054">
        <dgm:presLayoutVars>
          <dgm:chPref val="3"/>
        </dgm:presLayoutVars>
      </dgm:prSet>
      <dgm:spPr/>
    </dgm:pt>
    <dgm:pt modelId="{F6489394-0E3F-4238-BC39-92D5B756872E}" type="pres">
      <dgm:prSet presAssocID="{810C9231-66C5-43B0-B437-55B243C30A91}" presName="level3hierChild" presStyleCnt="0"/>
      <dgm:spPr/>
    </dgm:pt>
  </dgm:ptLst>
  <dgm:cxnLst>
    <dgm:cxn modelId="{61FAB301-33F3-4E1F-8E39-A5DB26FCF7CE}" type="presOf" srcId="{33D1C0FA-D824-4D08-82C8-079C2E304F22}" destId="{F954D5D9-91C5-4C1A-BC7B-345A510880D6}" srcOrd="0" destOrd="0" presId="urn:microsoft.com/office/officeart/2008/layout/HorizontalMultiLevelHierarchy"/>
    <dgm:cxn modelId="{7514F625-ABC3-447B-812E-463E7626D540}" type="presOf" srcId="{33D1C0FA-D824-4D08-82C8-079C2E304F22}" destId="{21598D69-CF6E-45E1-A8E2-20B57CBDB18C}" srcOrd="1" destOrd="0" presId="urn:microsoft.com/office/officeart/2008/layout/HorizontalMultiLevelHierarchy"/>
    <dgm:cxn modelId="{25147040-C81C-4257-83CA-5C0D76C06064}" type="presOf" srcId="{0A4D509D-84A9-4F77-B18C-EA92992C5734}" destId="{B2759E59-0C24-47B3-A121-77C921F53DB4}" srcOrd="0" destOrd="0" presId="urn:microsoft.com/office/officeart/2008/layout/HorizontalMultiLevelHierarchy"/>
    <dgm:cxn modelId="{5DEBE869-711B-45B2-A467-FACF402C1DF1}" type="presOf" srcId="{D3F9DC0C-FC29-4435-9277-5DC9D3C3DD6F}" destId="{6415F97D-5F91-491D-A93D-0D671D056251}" srcOrd="1" destOrd="0" presId="urn:microsoft.com/office/officeart/2008/layout/HorizontalMultiLevelHierarchy"/>
    <dgm:cxn modelId="{392CF86A-35A7-4F35-906A-3110830714B5}" srcId="{0A4D509D-84A9-4F77-B18C-EA92992C5734}" destId="{810C9231-66C5-43B0-B437-55B243C30A91}" srcOrd="2" destOrd="0" parTransId="{D3F9DC0C-FC29-4435-9277-5DC9D3C3DD6F}" sibTransId="{0C85EA27-1C34-42F0-A56D-34360CA67A32}"/>
    <dgm:cxn modelId="{D19D4B6F-3789-494D-BB2B-E04528290CB2}" type="presOf" srcId="{176D3BAB-AA1F-46F6-96DA-EB730A85DBA4}" destId="{31EFA6E7-4055-4564-8464-BE29A896DD8F}" srcOrd="0" destOrd="0" presId="urn:microsoft.com/office/officeart/2008/layout/HorizontalMultiLevelHierarchy"/>
    <dgm:cxn modelId="{97FCF973-7DF5-4C77-BA4F-ED9C0C8587F4}" type="presOf" srcId="{1CA95E38-7D93-4B26-AFCE-B050082AE93E}" destId="{F3040D36-255C-4AB2-855B-D34820CD1233}" srcOrd="0" destOrd="0" presId="urn:microsoft.com/office/officeart/2008/layout/HorizontalMultiLevelHierarchy"/>
    <dgm:cxn modelId="{3164937B-9E35-4129-A9BA-A76251EBECAC}" srcId="{0A4D509D-84A9-4F77-B18C-EA92992C5734}" destId="{33814820-FEC3-4D35-9645-CBB80C25497F}" srcOrd="0" destOrd="0" parTransId="{176D3BAB-AA1F-46F6-96DA-EB730A85DBA4}" sibTransId="{E6BB6879-8268-4F75-8ED2-5CE34A2DF1C0}"/>
    <dgm:cxn modelId="{77C5C67C-9E0F-443D-9EC9-29FBF96021F8}" type="presOf" srcId="{F33D9C9A-3256-47F7-AFBF-850DB35B44EA}" destId="{7AB61A38-025C-40F4-A7D0-A2B27F193C9D}" srcOrd="0" destOrd="0" presId="urn:microsoft.com/office/officeart/2008/layout/HorizontalMultiLevelHierarchy"/>
    <dgm:cxn modelId="{7F89718A-BC3F-42D3-AC63-A7CC8784358E}" type="presOf" srcId="{176D3BAB-AA1F-46F6-96DA-EB730A85DBA4}" destId="{DEDCD305-35E5-49BF-9A69-280D7CF96C51}" srcOrd="1" destOrd="0" presId="urn:microsoft.com/office/officeart/2008/layout/HorizontalMultiLevelHierarchy"/>
    <dgm:cxn modelId="{5B29C19A-6241-439D-A80E-D3441553E1BF}" srcId="{F33D9C9A-3256-47F7-AFBF-850DB35B44EA}" destId="{0A4D509D-84A9-4F77-B18C-EA92992C5734}" srcOrd="0" destOrd="0" parTransId="{38114574-DFE8-4C18-890D-9021CF1BD8B5}" sibTransId="{40281678-1D43-46C9-BB2E-25498D211411}"/>
    <dgm:cxn modelId="{220AD7B4-A870-4A78-8B44-CB453A88E2CE}" srcId="{0A4D509D-84A9-4F77-B18C-EA92992C5734}" destId="{1CA95E38-7D93-4B26-AFCE-B050082AE93E}" srcOrd="1" destOrd="0" parTransId="{33D1C0FA-D824-4D08-82C8-079C2E304F22}" sibTransId="{B0B1B3A8-8F29-4355-BCAF-4255BF5C341E}"/>
    <dgm:cxn modelId="{60209DE1-3AFC-49A1-B9C0-D60E0B2BD46C}" type="presOf" srcId="{810C9231-66C5-43B0-B437-55B243C30A91}" destId="{A349BBD4-890A-4817-8FBE-641A451370AE}" srcOrd="0" destOrd="0" presId="urn:microsoft.com/office/officeart/2008/layout/HorizontalMultiLevelHierarchy"/>
    <dgm:cxn modelId="{BEC515EC-78F6-43E3-BE01-DCF2B126F242}" type="presOf" srcId="{D3F9DC0C-FC29-4435-9277-5DC9D3C3DD6F}" destId="{1285B05D-2DCF-4425-B027-59973697D05F}" srcOrd="0" destOrd="0" presId="urn:microsoft.com/office/officeart/2008/layout/HorizontalMultiLevelHierarchy"/>
    <dgm:cxn modelId="{D1847DFD-8E94-497D-B533-0D4FAFBB22FE}" type="presOf" srcId="{33814820-FEC3-4D35-9645-CBB80C25497F}" destId="{B5B39E6D-CDE0-40C8-B19A-8109F1A4A9DC}" srcOrd="0" destOrd="0" presId="urn:microsoft.com/office/officeart/2008/layout/HorizontalMultiLevelHierarchy"/>
    <dgm:cxn modelId="{6B034DFC-215A-48F7-8B0A-9AF8700CB359}" type="presParOf" srcId="{7AB61A38-025C-40F4-A7D0-A2B27F193C9D}" destId="{FF4F3BAC-0166-407A-AE66-B6B1C17303BC}" srcOrd="0" destOrd="0" presId="urn:microsoft.com/office/officeart/2008/layout/HorizontalMultiLevelHierarchy"/>
    <dgm:cxn modelId="{5CD70F5C-EB56-41D1-82B8-0FB6E8C56894}" type="presParOf" srcId="{FF4F3BAC-0166-407A-AE66-B6B1C17303BC}" destId="{B2759E59-0C24-47B3-A121-77C921F53DB4}" srcOrd="0" destOrd="0" presId="urn:microsoft.com/office/officeart/2008/layout/HorizontalMultiLevelHierarchy"/>
    <dgm:cxn modelId="{8612FC97-9E7F-4572-8902-6D4353B694CE}" type="presParOf" srcId="{FF4F3BAC-0166-407A-AE66-B6B1C17303BC}" destId="{908D6793-351E-4A71-B70A-ECB9081964CD}" srcOrd="1" destOrd="0" presId="urn:microsoft.com/office/officeart/2008/layout/HorizontalMultiLevelHierarchy"/>
    <dgm:cxn modelId="{F08F9E69-61F0-4545-A97F-2939B6BA87D6}" type="presParOf" srcId="{908D6793-351E-4A71-B70A-ECB9081964CD}" destId="{31EFA6E7-4055-4564-8464-BE29A896DD8F}" srcOrd="0" destOrd="0" presId="urn:microsoft.com/office/officeart/2008/layout/HorizontalMultiLevelHierarchy"/>
    <dgm:cxn modelId="{9441354C-0124-473F-9411-759774852514}" type="presParOf" srcId="{31EFA6E7-4055-4564-8464-BE29A896DD8F}" destId="{DEDCD305-35E5-49BF-9A69-280D7CF96C51}" srcOrd="0" destOrd="0" presId="urn:microsoft.com/office/officeart/2008/layout/HorizontalMultiLevelHierarchy"/>
    <dgm:cxn modelId="{D509DFBF-388F-4088-9422-FC659E6FC303}" type="presParOf" srcId="{908D6793-351E-4A71-B70A-ECB9081964CD}" destId="{1813EBD3-F85B-4C1F-A451-0961B904D35B}" srcOrd="1" destOrd="0" presId="urn:microsoft.com/office/officeart/2008/layout/HorizontalMultiLevelHierarchy"/>
    <dgm:cxn modelId="{D83E09B5-680C-413A-9B01-D43AAD662237}" type="presParOf" srcId="{1813EBD3-F85B-4C1F-A451-0961B904D35B}" destId="{B5B39E6D-CDE0-40C8-B19A-8109F1A4A9DC}" srcOrd="0" destOrd="0" presId="urn:microsoft.com/office/officeart/2008/layout/HorizontalMultiLevelHierarchy"/>
    <dgm:cxn modelId="{A2CA8108-C7B5-473A-807E-F76BA760B4F5}" type="presParOf" srcId="{1813EBD3-F85B-4C1F-A451-0961B904D35B}" destId="{A578C854-2A8E-4185-9BC5-10B7C370BEF3}" srcOrd="1" destOrd="0" presId="urn:microsoft.com/office/officeart/2008/layout/HorizontalMultiLevelHierarchy"/>
    <dgm:cxn modelId="{163C5185-58F5-4281-A658-C4DEE49C1C24}" type="presParOf" srcId="{908D6793-351E-4A71-B70A-ECB9081964CD}" destId="{F954D5D9-91C5-4C1A-BC7B-345A510880D6}" srcOrd="2" destOrd="0" presId="urn:microsoft.com/office/officeart/2008/layout/HorizontalMultiLevelHierarchy"/>
    <dgm:cxn modelId="{9E2F3314-FCCA-40E7-93E8-3D1AFF8F5780}" type="presParOf" srcId="{F954D5D9-91C5-4C1A-BC7B-345A510880D6}" destId="{21598D69-CF6E-45E1-A8E2-20B57CBDB18C}" srcOrd="0" destOrd="0" presId="urn:microsoft.com/office/officeart/2008/layout/HorizontalMultiLevelHierarchy"/>
    <dgm:cxn modelId="{DB1D4CF3-2E0C-46D1-8686-34DE23F9DC70}" type="presParOf" srcId="{908D6793-351E-4A71-B70A-ECB9081964CD}" destId="{3B0E005C-1D22-4734-8C39-F2C33E29C520}" srcOrd="3" destOrd="0" presId="urn:microsoft.com/office/officeart/2008/layout/HorizontalMultiLevelHierarchy"/>
    <dgm:cxn modelId="{3A382E09-7FBC-4379-A78C-495B42744F58}" type="presParOf" srcId="{3B0E005C-1D22-4734-8C39-F2C33E29C520}" destId="{F3040D36-255C-4AB2-855B-D34820CD1233}" srcOrd="0" destOrd="0" presId="urn:microsoft.com/office/officeart/2008/layout/HorizontalMultiLevelHierarchy"/>
    <dgm:cxn modelId="{F9F69FC5-2509-47A8-95AD-9BD45A99F4EC}" type="presParOf" srcId="{3B0E005C-1D22-4734-8C39-F2C33E29C520}" destId="{33D0EA28-D7BB-46CE-8840-A0967CF6592D}" srcOrd="1" destOrd="0" presId="urn:microsoft.com/office/officeart/2008/layout/HorizontalMultiLevelHierarchy"/>
    <dgm:cxn modelId="{910A0EC2-F79E-4E3A-B035-415EF30EA79A}" type="presParOf" srcId="{908D6793-351E-4A71-B70A-ECB9081964CD}" destId="{1285B05D-2DCF-4425-B027-59973697D05F}" srcOrd="4" destOrd="0" presId="urn:microsoft.com/office/officeart/2008/layout/HorizontalMultiLevelHierarchy"/>
    <dgm:cxn modelId="{D48E80E9-9DE7-4AF9-BB4F-E4F8AEDB4E18}" type="presParOf" srcId="{1285B05D-2DCF-4425-B027-59973697D05F}" destId="{6415F97D-5F91-491D-A93D-0D671D056251}" srcOrd="0" destOrd="0" presId="urn:microsoft.com/office/officeart/2008/layout/HorizontalMultiLevelHierarchy"/>
    <dgm:cxn modelId="{AB2E90D0-AA6A-46A0-B970-EF733A7CD2EB}" type="presParOf" srcId="{908D6793-351E-4A71-B70A-ECB9081964CD}" destId="{AC4531C8-AD43-4D6D-93B2-1F4493317CC5}" srcOrd="5" destOrd="0" presId="urn:microsoft.com/office/officeart/2008/layout/HorizontalMultiLevelHierarchy"/>
    <dgm:cxn modelId="{E90F4C48-64BE-4650-AF30-9C368179EB21}" type="presParOf" srcId="{AC4531C8-AD43-4D6D-93B2-1F4493317CC5}" destId="{A349BBD4-890A-4817-8FBE-641A451370AE}" srcOrd="0" destOrd="0" presId="urn:microsoft.com/office/officeart/2008/layout/HorizontalMultiLevelHierarchy"/>
    <dgm:cxn modelId="{5378C6F0-2F55-4BCD-93AB-449A4D3B3316}" type="presParOf" srcId="{AC4531C8-AD43-4D6D-93B2-1F4493317CC5}" destId="{F6489394-0E3F-4238-BC39-92D5B756872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CE822F-0840-406F-805F-70620A4120E0}" type="doc">
      <dgm:prSet loTypeId="urn:microsoft.com/office/officeart/2011/layout/Picture Fram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551A45-4336-42C2-8E6C-32526E5588DF}">
      <dgm:prSet phldrT="[Text]"/>
      <dgm:spPr/>
      <dgm:t>
        <a:bodyPr/>
        <a:lstStyle/>
        <a:p>
          <a:r>
            <a:rPr lang="en-US" dirty="0" err="1"/>
            <a:t>Túi</a:t>
          </a:r>
          <a:r>
            <a:rPr lang="en-US" dirty="0"/>
            <a:t> </a:t>
          </a:r>
          <a:r>
            <a:rPr lang="en-US" dirty="0" err="1"/>
            <a:t>thai</a:t>
          </a:r>
          <a:r>
            <a:rPr lang="en-US" dirty="0"/>
            <a:t> </a:t>
          </a:r>
          <a:r>
            <a:rPr lang="en-US" dirty="0" err="1"/>
            <a:t>nằm</a:t>
          </a:r>
          <a:r>
            <a:rPr lang="en-US" dirty="0"/>
            <a:t> </a:t>
          </a:r>
          <a:r>
            <a:rPr lang="en-US" dirty="0" err="1"/>
            <a:t>vị</a:t>
          </a:r>
          <a:r>
            <a:rPr lang="en-US" dirty="0"/>
            <a:t> </a:t>
          </a:r>
          <a:r>
            <a:rPr lang="en-US" dirty="0" err="1"/>
            <a:t>trí</a:t>
          </a:r>
          <a:r>
            <a:rPr lang="en-US" dirty="0"/>
            <a:t> VMC</a:t>
          </a:r>
        </a:p>
      </dgm:t>
    </dgm:pt>
    <dgm:pt modelId="{9F731860-CADD-4653-8C8C-E56AF005A50E}" type="parTrans" cxnId="{0BAB5960-5B63-465F-8131-7329F0ED7CDF}">
      <dgm:prSet/>
      <dgm:spPr/>
      <dgm:t>
        <a:bodyPr/>
        <a:lstStyle/>
        <a:p>
          <a:endParaRPr lang="en-US"/>
        </a:p>
      </dgm:t>
    </dgm:pt>
    <dgm:pt modelId="{52E355C4-9902-4AD0-B13B-7F3C83BD9C4B}" type="sibTrans" cxnId="{0BAB5960-5B63-465F-8131-7329F0ED7CDF}">
      <dgm:prSet/>
      <dgm:spPr/>
      <dgm:t>
        <a:bodyPr/>
        <a:lstStyle/>
        <a:p>
          <a:endParaRPr lang="en-US"/>
        </a:p>
      </dgm:t>
    </dgm:pt>
    <dgm:pt modelId="{7562C8BC-C514-4540-9F4C-BC65B6DE0C37}">
      <dgm:prSet phldrT="[Text]"/>
      <dgm:spPr/>
      <dgm:t>
        <a:bodyPr/>
        <a:lstStyle/>
        <a:p>
          <a:r>
            <a:rPr lang="en-US" dirty="0"/>
            <a:t>Doppler </a:t>
          </a:r>
          <a:r>
            <a:rPr lang="en-US" dirty="0" err="1"/>
            <a:t>quanh</a:t>
          </a:r>
          <a:r>
            <a:rPr lang="en-US" dirty="0"/>
            <a:t> </a:t>
          </a:r>
          <a:r>
            <a:rPr lang="en-US" dirty="0" err="1"/>
            <a:t>túi</a:t>
          </a:r>
          <a:r>
            <a:rPr lang="en-US" dirty="0"/>
            <a:t> </a:t>
          </a:r>
          <a:r>
            <a:rPr lang="en-US" dirty="0" err="1"/>
            <a:t>thai</a:t>
          </a:r>
          <a:endParaRPr lang="en-US" dirty="0"/>
        </a:p>
      </dgm:t>
    </dgm:pt>
    <dgm:pt modelId="{16707D61-8EB2-4440-B263-0D549510F5BC}" type="parTrans" cxnId="{1AE73842-68FF-40FE-8562-697D758D3D61}">
      <dgm:prSet/>
      <dgm:spPr/>
      <dgm:t>
        <a:bodyPr/>
        <a:lstStyle/>
        <a:p>
          <a:endParaRPr lang="en-US"/>
        </a:p>
      </dgm:t>
    </dgm:pt>
    <dgm:pt modelId="{944DC2C2-3CE4-45F5-8371-E5ACF388E4A8}" type="sibTrans" cxnId="{1AE73842-68FF-40FE-8562-697D758D3D61}">
      <dgm:prSet/>
      <dgm:spPr/>
      <dgm:t>
        <a:bodyPr/>
        <a:lstStyle/>
        <a:p>
          <a:endParaRPr lang="en-US"/>
        </a:p>
      </dgm:t>
    </dgm:pt>
    <dgm:pt modelId="{4D7BF42E-D986-4B9D-835B-CAA2EEA96CF8}">
      <dgm:prSet phldrT="[Text]"/>
      <dgm:spPr/>
      <dgm:t>
        <a:bodyPr/>
        <a:lstStyle/>
        <a:p>
          <a:r>
            <a:rPr lang="en-US" dirty="0"/>
            <a:t>Hai </a:t>
          </a:r>
          <a:r>
            <a:rPr lang="en-US" dirty="0" err="1"/>
            <a:t>buồng</a:t>
          </a:r>
          <a:r>
            <a:rPr lang="en-US" dirty="0"/>
            <a:t> </a:t>
          </a:r>
          <a:r>
            <a:rPr lang="en-US" dirty="0" err="1"/>
            <a:t>trứng</a:t>
          </a:r>
          <a:endParaRPr lang="en-US" dirty="0"/>
        </a:p>
      </dgm:t>
    </dgm:pt>
    <dgm:pt modelId="{70B0B24F-E9C7-4059-B873-8D42F0AB123D}" type="parTrans" cxnId="{85691E0D-E00B-4293-993A-FF560E16426E}">
      <dgm:prSet/>
      <dgm:spPr/>
      <dgm:t>
        <a:bodyPr/>
        <a:lstStyle/>
        <a:p>
          <a:endParaRPr lang="en-US"/>
        </a:p>
      </dgm:t>
    </dgm:pt>
    <dgm:pt modelId="{E75ADAC2-A6AE-4F66-B14F-D01013CEE180}" type="sibTrans" cxnId="{85691E0D-E00B-4293-993A-FF560E16426E}">
      <dgm:prSet/>
      <dgm:spPr/>
      <dgm:t>
        <a:bodyPr/>
        <a:lstStyle/>
        <a:p>
          <a:endParaRPr lang="en-US"/>
        </a:p>
      </dgm:t>
    </dgm:pt>
    <dgm:pt modelId="{9775DE32-5127-4D86-98A3-190756049340}" type="pres">
      <dgm:prSet presAssocID="{D7CE822F-0840-406F-805F-70620A4120E0}" presName="Name0" presStyleCnt="0">
        <dgm:presLayoutVars>
          <dgm:chMax/>
          <dgm:chPref/>
          <dgm:dir/>
        </dgm:presLayoutVars>
      </dgm:prSet>
      <dgm:spPr/>
    </dgm:pt>
    <dgm:pt modelId="{44BC3862-6EE9-4A69-B989-8AE42DADDC4E}" type="pres">
      <dgm:prSet presAssocID="{53551A45-4336-42C2-8E6C-32526E5588DF}" presName="composite" presStyleCnt="0"/>
      <dgm:spPr/>
    </dgm:pt>
    <dgm:pt modelId="{9476AB50-CC04-4A1D-8BCF-A8DB686B94B1}" type="pres">
      <dgm:prSet presAssocID="{53551A45-4336-42C2-8E6C-32526E5588DF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39BA946E-D220-4D7D-B2F5-ABD695C5644D}" type="pres">
      <dgm:prSet presAssocID="{53551A45-4336-42C2-8E6C-32526E5588DF}" presName="Accent1" presStyleLbl="parChTrans1D1" presStyleIdx="0" presStyleCnt="3" custScaleY="37828" custLinFactNeighborX="640" custLinFactNeighborY="50994"/>
      <dgm:spPr/>
    </dgm:pt>
    <dgm:pt modelId="{0B135A93-C896-4AC8-9189-91E53D906CF0}" type="pres">
      <dgm:prSet presAssocID="{53551A45-4336-42C2-8E6C-32526E5588DF}" presName="Image" presStyleLbl="alignImgPlace1" presStyleIdx="0" presStyleCnt="3" custScaleX="121784" custScaleY="170126" custLinFactNeighborX="7754" custLinFactNeighborY="-6068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8F8EE563-5BEF-4255-AB0B-B2B1F79A3BD2}" type="pres">
      <dgm:prSet presAssocID="{52E355C4-9902-4AD0-B13B-7F3C83BD9C4B}" presName="sibTrans" presStyleCnt="0"/>
      <dgm:spPr/>
    </dgm:pt>
    <dgm:pt modelId="{C224B649-371E-41B6-8626-F55EB1F9C91E}" type="pres">
      <dgm:prSet presAssocID="{7562C8BC-C514-4540-9F4C-BC65B6DE0C37}" presName="composite" presStyleCnt="0"/>
      <dgm:spPr/>
    </dgm:pt>
    <dgm:pt modelId="{6262396D-0669-449D-88F3-337DFAD45B74}" type="pres">
      <dgm:prSet presAssocID="{7562C8BC-C514-4540-9F4C-BC65B6DE0C37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D4C058CF-C76C-44CD-AA59-BC678B4720A3}" type="pres">
      <dgm:prSet presAssocID="{7562C8BC-C514-4540-9F4C-BC65B6DE0C37}" presName="Accent1" presStyleLbl="parChTrans1D1" presStyleIdx="1" presStyleCnt="3" custScaleY="35315" custLinFactNeighborX="-154" custLinFactNeighborY="49738"/>
      <dgm:spPr/>
    </dgm:pt>
    <dgm:pt modelId="{07696729-A412-4F53-A272-48AD9D84E8BC}" type="pres">
      <dgm:prSet presAssocID="{7562C8BC-C514-4540-9F4C-BC65B6DE0C37}" presName="Image" presStyleLbl="alignImgPlace1" presStyleIdx="1" presStyleCnt="3" custScaleX="134537" custScaleY="165793" custLinFactNeighborX="5351" custLinFactNeighborY="-6285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53783065-6120-4C39-9D54-6E5E29A4938D}" type="pres">
      <dgm:prSet presAssocID="{944DC2C2-3CE4-45F5-8371-E5ACF388E4A8}" presName="sibTrans" presStyleCnt="0"/>
      <dgm:spPr/>
    </dgm:pt>
    <dgm:pt modelId="{9366036A-7253-4B2C-9A47-F9B62639A61B}" type="pres">
      <dgm:prSet presAssocID="{4D7BF42E-D986-4B9D-835B-CAA2EEA96CF8}" presName="composite" presStyleCnt="0"/>
      <dgm:spPr/>
    </dgm:pt>
    <dgm:pt modelId="{DBCB26E0-4192-4172-A485-0561A0B27794}" type="pres">
      <dgm:prSet presAssocID="{4D7BF42E-D986-4B9D-835B-CAA2EEA96CF8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3A9A9B78-F5CB-4F43-A778-6F4F08087681}" type="pres">
      <dgm:prSet presAssocID="{4D7BF42E-D986-4B9D-835B-CAA2EEA96CF8}" presName="Accent1" presStyleLbl="parChTrans1D1" presStyleIdx="2" presStyleCnt="3" custScaleY="35316" custLinFactNeighborX="1073" custLinFactNeighborY="43521"/>
      <dgm:spPr/>
    </dgm:pt>
    <dgm:pt modelId="{EBDF5D1F-0438-4623-8D12-0797CF787659}" type="pres">
      <dgm:prSet presAssocID="{4D7BF42E-D986-4B9D-835B-CAA2EEA96CF8}" presName="Image" presStyleLbl="alignImgPlace1" presStyleIdx="2" presStyleCnt="3" custScaleX="117745" custScaleY="162126" custLinFactNeighborX="-5812" custLinFactNeighborY="-64689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</dgm:ptLst>
  <dgm:cxnLst>
    <dgm:cxn modelId="{A866C609-D5FE-47F9-B61C-6A5E07FA006B}" type="presOf" srcId="{D7CE822F-0840-406F-805F-70620A4120E0}" destId="{9775DE32-5127-4D86-98A3-190756049340}" srcOrd="0" destOrd="0" presId="urn:microsoft.com/office/officeart/2011/layout/Picture Frame"/>
    <dgm:cxn modelId="{85691E0D-E00B-4293-993A-FF560E16426E}" srcId="{D7CE822F-0840-406F-805F-70620A4120E0}" destId="{4D7BF42E-D986-4B9D-835B-CAA2EEA96CF8}" srcOrd="2" destOrd="0" parTransId="{70B0B24F-E9C7-4059-B873-8D42F0AB123D}" sibTransId="{E75ADAC2-A6AE-4F66-B14F-D01013CEE180}"/>
    <dgm:cxn modelId="{0BAB5960-5B63-465F-8131-7329F0ED7CDF}" srcId="{D7CE822F-0840-406F-805F-70620A4120E0}" destId="{53551A45-4336-42C2-8E6C-32526E5588DF}" srcOrd="0" destOrd="0" parTransId="{9F731860-CADD-4653-8C8C-E56AF005A50E}" sibTransId="{52E355C4-9902-4AD0-B13B-7F3C83BD9C4B}"/>
    <dgm:cxn modelId="{1AE73842-68FF-40FE-8562-697D758D3D61}" srcId="{D7CE822F-0840-406F-805F-70620A4120E0}" destId="{7562C8BC-C514-4540-9F4C-BC65B6DE0C37}" srcOrd="1" destOrd="0" parTransId="{16707D61-8EB2-4440-B263-0D549510F5BC}" sibTransId="{944DC2C2-3CE4-45F5-8371-E5ACF388E4A8}"/>
    <dgm:cxn modelId="{0644A070-2951-45CE-A12D-43D65BB002A2}" type="presOf" srcId="{53551A45-4336-42C2-8E6C-32526E5588DF}" destId="{9476AB50-CC04-4A1D-8BCF-A8DB686B94B1}" srcOrd="0" destOrd="0" presId="urn:microsoft.com/office/officeart/2011/layout/Picture Frame"/>
    <dgm:cxn modelId="{12598577-02F5-4C45-AB97-E31DFDA9C028}" type="presOf" srcId="{4D7BF42E-D986-4B9D-835B-CAA2EEA96CF8}" destId="{DBCB26E0-4192-4172-A485-0561A0B27794}" srcOrd="0" destOrd="0" presId="urn:microsoft.com/office/officeart/2011/layout/Picture Frame"/>
    <dgm:cxn modelId="{283BA584-695A-4621-A5BB-2B982E73B0E1}" type="presOf" srcId="{7562C8BC-C514-4540-9F4C-BC65B6DE0C37}" destId="{6262396D-0669-449D-88F3-337DFAD45B74}" srcOrd="0" destOrd="0" presId="urn:microsoft.com/office/officeart/2011/layout/Picture Frame"/>
    <dgm:cxn modelId="{EB2E2D4C-2BE4-4C37-AF83-498714B503BF}" type="presParOf" srcId="{9775DE32-5127-4D86-98A3-190756049340}" destId="{44BC3862-6EE9-4A69-B989-8AE42DADDC4E}" srcOrd="0" destOrd="0" presId="urn:microsoft.com/office/officeart/2011/layout/Picture Frame"/>
    <dgm:cxn modelId="{218D0AE4-33D5-4D9F-B907-6DE028341C67}" type="presParOf" srcId="{44BC3862-6EE9-4A69-B989-8AE42DADDC4E}" destId="{9476AB50-CC04-4A1D-8BCF-A8DB686B94B1}" srcOrd="0" destOrd="0" presId="urn:microsoft.com/office/officeart/2011/layout/Picture Frame"/>
    <dgm:cxn modelId="{CC0A81EE-AE77-4BF4-AF4C-6F50646C8598}" type="presParOf" srcId="{44BC3862-6EE9-4A69-B989-8AE42DADDC4E}" destId="{39BA946E-D220-4D7D-B2F5-ABD695C5644D}" srcOrd="1" destOrd="0" presId="urn:microsoft.com/office/officeart/2011/layout/Picture Frame"/>
    <dgm:cxn modelId="{51950686-A329-4CF6-BFCE-9211A15F5B89}" type="presParOf" srcId="{44BC3862-6EE9-4A69-B989-8AE42DADDC4E}" destId="{0B135A93-C896-4AC8-9189-91E53D906CF0}" srcOrd="2" destOrd="0" presId="urn:microsoft.com/office/officeart/2011/layout/Picture Frame"/>
    <dgm:cxn modelId="{E8167918-198D-4BCD-B6CB-4EAE609D5247}" type="presParOf" srcId="{9775DE32-5127-4D86-98A3-190756049340}" destId="{8F8EE563-5BEF-4255-AB0B-B2B1F79A3BD2}" srcOrd="1" destOrd="0" presId="urn:microsoft.com/office/officeart/2011/layout/Picture Frame"/>
    <dgm:cxn modelId="{6FB718FB-DBF7-4AD5-8DEF-94998ACA378B}" type="presParOf" srcId="{9775DE32-5127-4D86-98A3-190756049340}" destId="{C224B649-371E-41B6-8626-F55EB1F9C91E}" srcOrd="2" destOrd="0" presId="urn:microsoft.com/office/officeart/2011/layout/Picture Frame"/>
    <dgm:cxn modelId="{C046D25F-2D8F-45AF-A4D6-97793DDB76E6}" type="presParOf" srcId="{C224B649-371E-41B6-8626-F55EB1F9C91E}" destId="{6262396D-0669-449D-88F3-337DFAD45B74}" srcOrd="0" destOrd="0" presId="urn:microsoft.com/office/officeart/2011/layout/Picture Frame"/>
    <dgm:cxn modelId="{3D2A20A1-8B97-46A2-A692-3C94FACA550A}" type="presParOf" srcId="{C224B649-371E-41B6-8626-F55EB1F9C91E}" destId="{D4C058CF-C76C-44CD-AA59-BC678B4720A3}" srcOrd="1" destOrd="0" presId="urn:microsoft.com/office/officeart/2011/layout/Picture Frame"/>
    <dgm:cxn modelId="{6DE18BFB-91A0-475A-9C91-579AB1915A41}" type="presParOf" srcId="{C224B649-371E-41B6-8626-F55EB1F9C91E}" destId="{07696729-A412-4F53-A272-48AD9D84E8BC}" srcOrd="2" destOrd="0" presId="urn:microsoft.com/office/officeart/2011/layout/Picture Frame"/>
    <dgm:cxn modelId="{9D64F392-8E7F-467D-8403-174473C39C44}" type="presParOf" srcId="{9775DE32-5127-4D86-98A3-190756049340}" destId="{53783065-6120-4C39-9D54-6E5E29A4938D}" srcOrd="3" destOrd="0" presId="urn:microsoft.com/office/officeart/2011/layout/Picture Frame"/>
    <dgm:cxn modelId="{23F7BB3D-0C93-4E0B-8A87-569287B739C1}" type="presParOf" srcId="{9775DE32-5127-4D86-98A3-190756049340}" destId="{9366036A-7253-4B2C-9A47-F9B62639A61B}" srcOrd="4" destOrd="0" presId="urn:microsoft.com/office/officeart/2011/layout/Picture Frame"/>
    <dgm:cxn modelId="{3379A385-546A-40FA-A945-1140C8D3B4DA}" type="presParOf" srcId="{9366036A-7253-4B2C-9A47-F9B62639A61B}" destId="{DBCB26E0-4192-4172-A485-0561A0B27794}" srcOrd="0" destOrd="0" presId="urn:microsoft.com/office/officeart/2011/layout/Picture Frame"/>
    <dgm:cxn modelId="{9F7B5837-8499-41EF-90AA-711E72B2ABA1}" type="presParOf" srcId="{9366036A-7253-4B2C-9A47-F9B62639A61B}" destId="{3A9A9B78-F5CB-4F43-A778-6F4F08087681}" srcOrd="1" destOrd="0" presId="urn:microsoft.com/office/officeart/2011/layout/Picture Frame"/>
    <dgm:cxn modelId="{C9C411D7-23DD-4C89-B46B-59362678AB6F}" type="presParOf" srcId="{9366036A-7253-4B2C-9A47-F9B62639A61B}" destId="{EBDF5D1F-0438-4623-8D12-0797CF787659}" srcOrd="2" destOrd="0" presId="urn:microsoft.com/office/officeart/2011/layout/Picture Fram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E3565F-3F1D-4002-8367-3D845192ECD8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C1DCCE-F5AD-42C5-9588-2DD0C8DE358B}">
      <dgm:prSet phldrT="[Text]"/>
      <dgm:spPr/>
      <dgm:t>
        <a:bodyPr/>
        <a:lstStyle/>
        <a:p>
          <a:r>
            <a:rPr lang="en-US" dirty="0" err="1"/>
            <a:t>Chèn</a:t>
          </a:r>
          <a:r>
            <a:rPr lang="en-US" dirty="0"/>
            <a:t> </a:t>
          </a:r>
          <a:r>
            <a:rPr lang="en-US" dirty="0" err="1"/>
            <a:t>bóng</a:t>
          </a:r>
          <a:endParaRPr lang="en-US" dirty="0"/>
        </a:p>
      </dgm:t>
    </dgm:pt>
    <dgm:pt modelId="{6534CE45-D8FB-455E-A113-C8216CC8232C}" type="parTrans" cxnId="{21E8F92C-C144-42BA-8F28-E8748E9F969F}">
      <dgm:prSet/>
      <dgm:spPr/>
      <dgm:t>
        <a:bodyPr/>
        <a:lstStyle/>
        <a:p>
          <a:endParaRPr lang="en-US"/>
        </a:p>
      </dgm:t>
    </dgm:pt>
    <dgm:pt modelId="{A8973E8D-9513-4DA3-803C-A5F150D26715}" type="sibTrans" cxnId="{21E8F92C-C144-42BA-8F28-E8748E9F969F}">
      <dgm:prSet/>
      <dgm:spPr/>
      <dgm:t>
        <a:bodyPr/>
        <a:lstStyle/>
        <a:p>
          <a:endParaRPr lang="en-US"/>
        </a:p>
      </dgm:t>
    </dgm:pt>
    <dgm:pt modelId="{F01149DA-3B02-4E81-8F0A-F3C0F5572224}">
      <dgm:prSet phldrT="[Text]"/>
      <dgm:spPr/>
      <dgm:t>
        <a:bodyPr/>
        <a:lstStyle/>
        <a:p>
          <a:r>
            <a:rPr lang="en-US" dirty="0" err="1"/>
            <a:t>Chèn</a:t>
          </a:r>
          <a:r>
            <a:rPr lang="en-US" dirty="0"/>
            <a:t> </a:t>
          </a:r>
          <a:r>
            <a:rPr lang="en-US" dirty="0" err="1"/>
            <a:t>bóng</a:t>
          </a:r>
          <a:endParaRPr lang="en-US" dirty="0"/>
        </a:p>
      </dgm:t>
    </dgm:pt>
    <dgm:pt modelId="{7D181E3A-A803-4776-8327-85172BC733A6}" type="parTrans" cxnId="{E4558F1A-8642-4DBA-B461-ACA968847209}">
      <dgm:prSet/>
      <dgm:spPr/>
      <dgm:t>
        <a:bodyPr/>
        <a:lstStyle/>
        <a:p>
          <a:endParaRPr lang="en-US"/>
        </a:p>
      </dgm:t>
    </dgm:pt>
    <dgm:pt modelId="{3ECCDF43-6AD1-43C4-A553-DAA202351E78}" type="sibTrans" cxnId="{E4558F1A-8642-4DBA-B461-ACA968847209}">
      <dgm:prSet/>
      <dgm:spPr/>
      <dgm:t>
        <a:bodyPr/>
        <a:lstStyle/>
        <a:p>
          <a:endParaRPr lang="en-US"/>
        </a:p>
      </dgm:t>
    </dgm:pt>
    <dgm:pt modelId="{C0360127-127A-4237-991D-E123ABDFF5BA}">
      <dgm:prSet phldrT="[Text]"/>
      <dgm:spPr/>
      <dgm:t>
        <a:bodyPr/>
        <a:lstStyle/>
        <a:p>
          <a:r>
            <a:rPr lang="en-US" dirty="0" err="1"/>
            <a:t>Chèn</a:t>
          </a:r>
          <a:r>
            <a:rPr lang="en-US" dirty="0"/>
            <a:t> </a:t>
          </a:r>
          <a:r>
            <a:rPr lang="en-US" dirty="0" err="1"/>
            <a:t>bóng</a:t>
          </a:r>
          <a:r>
            <a:rPr lang="en-US" dirty="0"/>
            <a:t> </a:t>
          </a:r>
          <a:r>
            <a:rPr lang="en-US" dirty="0" err="1"/>
            <a:t>ép</a:t>
          </a:r>
          <a:r>
            <a:rPr lang="en-US" dirty="0"/>
            <a:t> </a:t>
          </a:r>
          <a:r>
            <a:rPr lang="en-US" dirty="0" err="1"/>
            <a:t>vào</a:t>
          </a:r>
          <a:r>
            <a:rPr lang="en-US" dirty="0"/>
            <a:t> </a:t>
          </a:r>
          <a:r>
            <a:rPr lang="en-US" dirty="0" err="1"/>
            <a:t>túi</a:t>
          </a:r>
          <a:r>
            <a:rPr lang="en-US" dirty="0"/>
            <a:t> </a:t>
          </a:r>
          <a:r>
            <a:rPr lang="en-US" dirty="0" err="1"/>
            <a:t>thai</a:t>
          </a:r>
          <a:endParaRPr lang="en-US" dirty="0"/>
        </a:p>
      </dgm:t>
    </dgm:pt>
    <dgm:pt modelId="{13AF771F-8326-41FC-9A8A-6844A0C36DB9}" type="parTrans" cxnId="{13260E2C-2D56-46F6-A9EB-CA2C76D7796E}">
      <dgm:prSet/>
      <dgm:spPr/>
      <dgm:t>
        <a:bodyPr/>
        <a:lstStyle/>
        <a:p>
          <a:endParaRPr lang="en-US"/>
        </a:p>
      </dgm:t>
    </dgm:pt>
    <dgm:pt modelId="{C17DDAC8-8E7D-4847-BA31-0B45A57C2437}" type="sibTrans" cxnId="{13260E2C-2D56-46F6-A9EB-CA2C76D7796E}">
      <dgm:prSet/>
      <dgm:spPr/>
      <dgm:t>
        <a:bodyPr/>
        <a:lstStyle/>
        <a:p>
          <a:endParaRPr lang="en-US"/>
        </a:p>
      </dgm:t>
    </dgm:pt>
    <dgm:pt modelId="{676C7C16-2FEE-418F-84C0-065FA46A793E}" type="pres">
      <dgm:prSet presAssocID="{7EE3565F-3F1D-4002-8367-3D845192ECD8}" presName="Name0" presStyleCnt="0">
        <dgm:presLayoutVars>
          <dgm:dir/>
          <dgm:resizeHandles val="exact"/>
        </dgm:presLayoutVars>
      </dgm:prSet>
      <dgm:spPr/>
    </dgm:pt>
    <dgm:pt modelId="{75BB5932-02A2-4A61-8CA3-01AF150077C6}" type="pres">
      <dgm:prSet presAssocID="{9DC1DCCE-F5AD-42C5-9588-2DD0C8DE358B}" presName="composite" presStyleCnt="0"/>
      <dgm:spPr/>
    </dgm:pt>
    <dgm:pt modelId="{06938796-615C-45A5-A5C1-AE4C287C0A27}" type="pres">
      <dgm:prSet presAssocID="{9DC1DCCE-F5AD-42C5-9588-2DD0C8DE358B}" presName="rect1" presStyleLbl="b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599A70E7-3C32-4D6E-9022-814631294D23}" type="pres">
      <dgm:prSet presAssocID="{9DC1DCCE-F5AD-42C5-9588-2DD0C8DE358B}" presName="wedgeRectCallout1" presStyleLbl="node1" presStyleIdx="0" presStyleCnt="3" custScaleY="84384" custLinFactNeighborX="-6587" custLinFactNeighborY="38218">
        <dgm:presLayoutVars>
          <dgm:bulletEnabled val="1"/>
        </dgm:presLayoutVars>
      </dgm:prSet>
      <dgm:spPr/>
    </dgm:pt>
    <dgm:pt modelId="{0E0EFAE4-10D7-497D-9ECF-6AC22E654EDD}" type="pres">
      <dgm:prSet presAssocID="{A8973E8D-9513-4DA3-803C-A5F150D26715}" presName="sibTrans" presStyleCnt="0"/>
      <dgm:spPr/>
    </dgm:pt>
    <dgm:pt modelId="{75CECCDA-14F9-4C52-99D3-D14B48BF9BD8}" type="pres">
      <dgm:prSet presAssocID="{F01149DA-3B02-4E81-8F0A-F3C0F5572224}" presName="composite" presStyleCnt="0"/>
      <dgm:spPr/>
    </dgm:pt>
    <dgm:pt modelId="{B587444E-61DC-4714-98B0-87DCBA9C0026}" type="pres">
      <dgm:prSet presAssocID="{F01149DA-3B02-4E81-8F0A-F3C0F5572224}" presName="rect1" presStyleLbl="b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D9263248-BB11-4EB2-A0CD-092CB2444C4C}" type="pres">
      <dgm:prSet presAssocID="{F01149DA-3B02-4E81-8F0A-F3C0F5572224}" presName="wedgeRectCallout1" presStyleLbl="node1" presStyleIdx="1" presStyleCnt="3" custLinFactNeighborX="-3932" custLinFactNeighborY="38725">
        <dgm:presLayoutVars>
          <dgm:bulletEnabled val="1"/>
        </dgm:presLayoutVars>
      </dgm:prSet>
      <dgm:spPr/>
    </dgm:pt>
    <dgm:pt modelId="{79BD2E3E-2A8A-4418-A3A9-4F46633675BE}" type="pres">
      <dgm:prSet presAssocID="{3ECCDF43-6AD1-43C4-A553-DAA202351E78}" presName="sibTrans" presStyleCnt="0"/>
      <dgm:spPr/>
    </dgm:pt>
    <dgm:pt modelId="{60617153-3AFA-4A75-A0AF-405B4059F125}" type="pres">
      <dgm:prSet presAssocID="{C0360127-127A-4237-991D-E123ABDFF5BA}" presName="composite" presStyleCnt="0"/>
      <dgm:spPr/>
    </dgm:pt>
    <dgm:pt modelId="{DAF0E38E-E6C1-41B0-9752-B0E82D5AFA5C}" type="pres">
      <dgm:prSet presAssocID="{C0360127-127A-4237-991D-E123ABDFF5BA}" presName="rect1" presStyleLbl="b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D8453BD1-F067-47D6-9F02-13967161A612}" type="pres">
      <dgm:prSet presAssocID="{C0360127-127A-4237-991D-E123ABDFF5BA}" presName="wedgeRectCallout1" presStyleLbl="node1" presStyleIdx="2" presStyleCnt="3" custLinFactNeighborX="-3503" custLinFactNeighborY="38726">
        <dgm:presLayoutVars>
          <dgm:bulletEnabled val="1"/>
        </dgm:presLayoutVars>
      </dgm:prSet>
      <dgm:spPr/>
    </dgm:pt>
  </dgm:ptLst>
  <dgm:cxnLst>
    <dgm:cxn modelId="{192FFD08-122B-4A1D-AB1B-49E5C1692957}" type="presOf" srcId="{F01149DA-3B02-4E81-8F0A-F3C0F5572224}" destId="{D9263248-BB11-4EB2-A0CD-092CB2444C4C}" srcOrd="0" destOrd="0" presId="urn:microsoft.com/office/officeart/2008/layout/BendingPictureCaptionList"/>
    <dgm:cxn modelId="{E4558F1A-8642-4DBA-B461-ACA968847209}" srcId="{7EE3565F-3F1D-4002-8367-3D845192ECD8}" destId="{F01149DA-3B02-4E81-8F0A-F3C0F5572224}" srcOrd="1" destOrd="0" parTransId="{7D181E3A-A803-4776-8327-85172BC733A6}" sibTransId="{3ECCDF43-6AD1-43C4-A553-DAA202351E78}"/>
    <dgm:cxn modelId="{13260E2C-2D56-46F6-A9EB-CA2C76D7796E}" srcId="{7EE3565F-3F1D-4002-8367-3D845192ECD8}" destId="{C0360127-127A-4237-991D-E123ABDFF5BA}" srcOrd="2" destOrd="0" parTransId="{13AF771F-8326-41FC-9A8A-6844A0C36DB9}" sibTransId="{C17DDAC8-8E7D-4847-BA31-0B45A57C2437}"/>
    <dgm:cxn modelId="{21E8F92C-C144-42BA-8F28-E8748E9F969F}" srcId="{7EE3565F-3F1D-4002-8367-3D845192ECD8}" destId="{9DC1DCCE-F5AD-42C5-9588-2DD0C8DE358B}" srcOrd="0" destOrd="0" parTransId="{6534CE45-D8FB-455E-A113-C8216CC8232C}" sibTransId="{A8973E8D-9513-4DA3-803C-A5F150D26715}"/>
    <dgm:cxn modelId="{0C7C0AD6-3312-4367-81E1-9DEF41EA0FBF}" type="presOf" srcId="{7EE3565F-3F1D-4002-8367-3D845192ECD8}" destId="{676C7C16-2FEE-418F-84C0-065FA46A793E}" srcOrd="0" destOrd="0" presId="urn:microsoft.com/office/officeart/2008/layout/BendingPictureCaptionList"/>
    <dgm:cxn modelId="{0CE2BCEF-751B-4D60-AF6B-16E8B02E65EE}" type="presOf" srcId="{C0360127-127A-4237-991D-E123ABDFF5BA}" destId="{D8453BD1-F067-47D6-9F02-13967161A612}" srcOrd="0" destOrd="0" presId="urn:microsoft.com/office/officeart/2008/layout/BendingPictureCaptionList"/>
    <dgm:cxn modelId="{6351A3F7-69AE-4CF1-8533-3BC4B649CE7C}" type="presOf" srcId="{9DC1DCCE-F5AD-42C5-9588-2DD0C8DE358B}" destId="{599A70E7-3C32-4D6E-9022-814631294D23}" srcOrd="0" destOrd="0" presId="urn:microsoft.com/office/officeart/2008/layout/BendingPictureCaptionList"/>
    <dgm:cxn modelId="{B311E700-5256-4CF7-8BF1-1E852F034D15}" type="presParOf" srcId="{676C7C16-2FEE-418F-84C0-065FA46A793E}" destId="{75BB5932-02A2-4A61-8CA3-01AF150077C6}" srcOrd="0" destOrd="0" presId="urn:microsoft.com/office/officeart/2008/layout/BendingPictureCaptionList"/>
    <dgm:cxn modelId="{8BC812FC-B1A0-4311-B054-C8B38FB9A13D}" type="presParOf" srcId="{75BB5932-02A2-4A61-8CA3-01AF150077C6}" destId="{06938796-615C-45A5-A5C1-AE4C287C0A27}" srcOrd="0" destOrd="0" presId="urn:microsoft.com/office/officeart/2008/layout/BendingPictureCaptionList"/>
    <dgm:cxn modelId="{46B78590-2010-4C5D-B45B-8DCC92C2582A}" type="presParOf" srcId="{75BB5932-02A2-4A61-8CA3-01AF150077C6}" destId="{599A70E7-3C32-4D6E-9022-814631294D23}" srcOrd="1" destOrd="0" presId="urn:microsoft.com/office/officeart/2008/layout/BendingPictureCaptionList"/>
    <dgm:cxn modelId="{DEE56D08-C1E9-4746-B382-6DB7B7140DCC}" type="presParOf" srcId="{676C7C16-2FEE-418F-84C0-065FA46A793E}" destId="{0E0EFAE4-10D7-497D-9ECF-6AC22E654EDD}" srcOrd="1" destOrd="0" presId="urn:microsoft.com/office/officeart/2008/layout/BendingPictureCaptionList"/>
    <dgm:cxn modelId="{3391D6B6-C283-42A9-8AC6-4C877F41294F}" type="presParOf" srcId="{676C7C16-2FEE-418F-84C0-065FA46A793E}" destId="{75CECCDA-14F9-4C52-99D3-D14B48BF9BD8}" srcOrd="2" destOrd="0" presId="urn:microsoft.com/office/officeart/2008/layout/BendingPictureCaptionList"/>
    <dgm:cxn modelId="{ABB57646-330A-4B9E-B05A-BB7CF15B48A9}" type="presParOf" srcId="{75CECCDA-14F9-4C52-99D3-D14B48BF9BD8}" destId="{B587444E-61DC-4714-98B0-87DCBA9C0026}" srcOrd="0" destOrd="0" presId="urn:microsoft.com/office/officeart/2008/layout/BendingPictureCaptionList"/>
    <dgm:cxn modelId="{E8F33E07-42F9-456F-A6ED-46A6934CEA31}" type="presParOf" srcId="{75CECCDA-14F9-4C52-99D3-D14B48BF9BD8}" destId="{D9263248-BB11-4EB2-A0CD-092CB2444C4C}" srcOrd="1" destOrd="0" presId="urn:microsoft.com/office/officeart/2008/layout/BendingPictureCaptionList"/>
    <dgm:cxn modelId="{0816EB2A-217C-4ECC-86D8-73F5DE63AD29}" type="presParOf" srcId="{676C7C16-2FEE-418F-84C0-065FA46A793E}" destId="{79BD2E3E-2A8A-4418-A3A9-4F46633675BE}" srcOrd="3" destOrd="0" presId="urn:microsoft.com/office/officeart/2008/layout/BendingPictureCaptionList"/>
    <dgm:cxn modelId="{996E5A14-26A0-49E7-AC3A-012AC73B07C4}" type="presParOf" srcId="{676C7C16-2FEE-418F-84C0-065FA46A793E}" destId="{60617153-3AFA-4A75-A0AF-405B4059F125}" srcOrd="4" destOrd="0" presId="urn:microsoft.com/office/officeart/2008/layout/BendingPictureCaptionList"/>
    <dgm:cxn modelId="{F94615C3-6C5D-40FD-B4B0-357660FCC2CA}" type="presParOf" srcId="{60617153-3AFA-4A75-A0AF-405B4059F125}" destId="{DAF0E38E-E6C1-41B0-9752-B0E82D5AFA5C}" srcOrd="0" destOrd="0" presId="urn:microsoft.com/office/officeart/2008/layout/BendingPictureCaptionList"/>
    <dgm:cxn modelId="{DA778EB6-68BF-4935-92A5-FCBEF773FB9D}" type="presParOf" srcId="{60617153-3AFA-4A75-A0AF-405B4059F125}" destId="{D8453BD1-F067-47D6-9F02-13967161A612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8A42BF-D286-471F-AFCF-B0C578F6D1A4}" type="doc">
      <dgm:prSet loTypeId="urn:microsoft.com/office/officeart/2005/8/layout/pList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D631E5-A7C8-49A6-AAF5-78346E616E52}">
      <dgm:prSet phldrT="[Text]"/>
      <dgm:spPr/>
      <dgm:t>
        <a:bodyPr/>
        <a:lstStyle/>
        <a:p>
          <a:r>
            <a:rPr lang="en-US" dirty="0" err="1"/>
            <a:t>Kiểm</a:t>
          </a:r>
          <a:r>
            <a:rPr lang="en-US" dirty="0"/>
            <a:t> </a:t>
          </a:r>
          <a:r>
            <a:rPr lang="en-US" dirty="0" err="1"/>
            <a:t>tra</a:t>
          </a:r>
          <a:r>
            <a:rPr lang="en-US" dirty="0"/>
            <a:t> </a:t>
          </a:r>
          <a:r>
            <a:rPr lang="en-US" dirty="0" err="1"/>
            <a:t>sau</a:t>
          </a:r>
          <a:r>
            <a:rPr lang="en-US" dirty="0"/>
            <a:t> 24h </a:t>
          </a:r>
          <a:r>
            <a:rPr lang="en-US" dirty="0" err="1"/>
            <a:t>đặt</a:t>
          </a:r>
          <a:r>
            <a:rPr lang="en-US" dirty="0"/>
            <a:t> Foley</a:t>
          </a:r>
        </a:p>
      </dgm:t>
    </dgm:pt>
    <dgm:pt modelId="{06BD967C-0C28-4859-B600-D6EB9342E600}" type="parTrans" cxnId="{A44269EE-F3AE-41AA-BE72-2A3D492E358B}">
      <dgm:prSet/>
      <dgm:spPr/>
      <dgm:t>
        <a:bodyPr/>
        <a:lstStyle/>
        <a:p>
          <a:endParaRPr lang="en-US"/>
        </a:p>
      </dgm:t>
    </dgm:pt>
    <dgm:pt modelId="{16DBE055-1D4E-4BE3-9E41-52CD0867C844}" type="sibTrans" cxnId="{A44269EE-F3AE-41AA-BE72-2A3D492E358B}">
      <dgm:prSet/>
      <dgm:spPr/>
      <dgm:t>
        <a:bodyPr/>
        <a:lstStyle/>
        <a:p>
          <a:endParaRPr lang="en-US"/>
        </a:p>
      </dgm:t>
    </dgm:pt>
    <dgm:pt modelId="{40C7CE88-953B-40B9-A910-E1EC4DCB071D}">
      <dgm:prSet phldrT="[Text]"/>
      <dgm:spPr/>
      <dgm:t>
        <a:bodyPr/>
        <a:lstStyle/>
        <a:p>
          <a:r>
            <a:rPr lang="en-US" dirty="0" err="1"/>
            <a:t>Rút</a:t>
          </a:r>
          <a:r>
            <a:rPr lang="en-US" dirty="0"/>
            <a:t> </a:t>
          </a:r>
          <a:r>
            <a:rPr lang="en-US" dirty="0" err="1"/>
            <a:t>bóng</a:t>
          </a:r>
          <a:r>
            <a:rPr lang="en-US" dirty="0"/>
            <a:t> </a:t>
          </a:r>
          <a:r>
            <a:rPr lang="en-US" dirty="0" err="1"/>
            <a:t>chèn</a:t>
          </a:r>
          <a:endParaRPr lang="en-US" dirty="0"/>
        </a:p>
      </dgm:t>
    </dgm:pt>
    <dgm:pt modelId="{6C1DA85C-124B-45D6-9ABF-CDF78AD079E0}" type="parTrans" cxnId="{319849A5-7650-4BFC-9FA4-9709A41C517F}">
      <dgm:prSet/>
      <dgm:spPr/>
      <dgm:t>
        <a:bodyPr/>
        <a:lstStyle/>
        <a:p>
          <a:endParaRPr lang="en-US"/>
        </a:p>
      </dgm:t>
    </dgm:pt>
    <dgm:pt modelId="{5DB6B3AF-B218-43F0-BB33-7F60F6BFB9CF}" type="sibTrans" cxnId="{319849A5-7650-4BFC-9FA4-9709A41C517F}">
      <dgm:prSet/>
      <dgm:spPr/>
      <dgm:t>
        <a:bodyPr/>
        <a:lstStyle/>
        <a:p>
          <a:endParaRPr lang="en-US"/>
        </a:p>
      </dgm:t>
    </dgm:pt>
    <dgm:pt modelId="{47EA9C03-A37D-4C09-BBCB-C1A7FD2217FA}">
      <dgm:prSet phldrT="[Text]"/>
      <dgm:spPr/>
      <dgm:t>
        <a:bodyPr/>
        <a:lstStyle/>
        <a:p>
          <a:r>
            <a:rPr lang="en-US" dirty="0" err="1"/>
            <a:t>Hình</a:t>
          </a:r>
          <a:r>
            <a:rPr lang="en-US" dirty="0"/>
            <a:t> </a:t>
          </a:r>
          <a:r>
            <a:rPr lang="en-US" dirty="0" err="1"/>
            <a:t>ảnh</a:t>
          </a:r>
          <a:r>
            <a:rPr lang="en-US" dirty="0"/>
            <a:t> </a:t>
          </a:r>
          <a:r>
            <a:rPr lang="en-US" dirty="0" err="1"/>
            <a:t>túi</a:t>
          </a:r>
          <a:r>
            <a:rPr lang="en-US" dirty="0"/>
            <a:t> </a:t>
          </a:r>
          <a:r>
            <a:rPr lang="en-US" dirty="0" err="1"/>
            <a:t>thai</a:t>
          </a:r>
          <a:endParaRPr lang="en-US" dirty="0"/>
        </a:p>
      </dgm:t>
    </dgm:pt>
    <dgm:pt modelId="{99244D93-0F68-4EB0-8C63-7D6A76DF6B05}" type="parTrans" cxnId="{9F3BDC09-9512-4B85-97DC-81FC3A7EF314}">
      <dgm:prSet/>
      <dgm:spPr/>
      <dgm:t>
        <a:bodyPr/>
        <a:lstStyle/>
        <a:p>
          <a:endParaRPr lang="en-US"/>
        </a:p>
      </dgm:t>
    </dgm:pt>
    <dgm:pt modelId="{1963A974-CC6E-4C27-8E02-F1F0D797760F}" type="sibTrans" cxnId="{9F3BDC09-9512-4B85-97DC-81FC3A7EF314}">
      <dgm:prSet/>
      <dgm:spPr/>
      <dgm:t>
        <a:bodyPr/>
        <a:lstStyle/>
        <a:p>
          <a:endParaRPr lang="en-US"/>
        </a:p>
      </dgm:t>
    </dgm:pt>
    <dgm:pt modelId="{B7536DE1-6E9B-40AD-820B-213A7441C78A}">
      <dgm:prSet phldrT="[Text]"/>
      <dgm:spPr/>
      <dgm:t>
        <a:bodyPr/>
        <a:lstStyle/>
        <a:p>
          <a:r>
            <a:rPr lang="en-US" dirty="0" err="1"/>
            <a:t>Hình</a:t>
          </a:r>
          <a:r>
            <a:rPr lang="en-US" dirty="0"/>
            <a:t> </a:t>
          </a:r>
          <a:r>
            <a:rPr lang="en-US" dirty="0" err="1"/>
            <a:t>ảnh</a:t>
          </a:r>
          <a:r>
            <a:rPr lang="en-US" dirty="0"/>
            <a:t> </a:t>
          </a:r>
          <a:r>
            <a:rPr lang="en-US" dirty="0" err="1"/>
            <a:t>túi</a:t>
          </a:r>
          <a:r>
            <a:rPr lang="en-US" dirty="0"/>
            <a:t> </a:t>
          </a:r>
          <a:r>
            <a:rPr lang="en-US" dirty="0" err="1"/>
            <a:t>thai</a:t>
          </a:r>
          <a:endParaRPr lang="en-US" dirty="0"/>
        </a:p>
      </dgm:t>
    </dgm:pt>
    <dgm:pt modelId="{291EDE3C-B877-46F5-8F59-DE174F153374}" type="parTrans" cxnId="{F4F849FF-5B8D-4A9C-87F3-8C51B29CA5D5}">
      <dgm:prSet/>
      <dgm:spPr/>
      <dgm:t>
        <a:bodyPr/>
        <a:lstStyle/>
        <a:p>
          <a:endParaRPr lang="en-US"/>
        </a:p>
      </dgm:t>
    </dgm:pt>
    <dgm:pt modelId="{DBACF429-34DE-4996-BAFD-A99EF0C12E29}" type="sibTrans" cxnId="{F4F849FF-5B8D-4A9C-87F3-8C51B29CA5D5}">
      <dgm:prSet/>
      <dgm:spPr/>
      <dgm:t>
        <a:bodyPr/>
        <a:lstStyle/>
        <a:p>
          <a:endParaRPr lang="en-US"/>
        </a:p>
      </dgm:t>
    </dgm:pt>
    <dgm:pt modelId="{9A7C33CF-8702-4D34-8D2D-DD932C2637A7}" type="pres">
      <dgm:prSet presAssocID="{508A42BF-D286-471F-AFCF-B0C578F6D1A4}" presName="Name0" presStyleCnt="0">
        <dgm:presLayoutVars>
          <dgm:dir/>
          <dgm:resizeHandles val="exact"/>
        </dgm:presLayoutVars>
      </dgm:prSet>
      <dgm:spPr/>
    </dgm:pt>
    <dgm:pt modelId="{1CC40154-0C16-41DC-B39E-34A247C72096}" type="pres">
      <dgm:prSet presAssocID="{24D631E5-A7C8-49A6-AAF5-78346E616E52}" presName="compNode" presStyleCnt="0"/>
      <dgm:spPr/>
    </dgm:pt>
    <dgm:pt modelId="{DE8AE1A6-8C49-4B7E-97C4-E8DACD8170FB}" type="pres">
      <dgm:prSet presAssocID="{24D631E5-A7C8-49A6-AAF5-78346E616E52}" presName="pict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7000" b="-47000"/>
          </a:stretch>
        </a:blipFill>
      </dgm:spPr>
    </dgm:pt>
    <dgm:pt modelId="{5108DE59-5B11-4756-B60E-DCDD100910D0}" type="pres">
      <dgm:prSet presAssocID="{24D631E5-A7C8-49A6-AAF5-78346E616E52}" presName="textRect" presStyleLbl="revTx" presStyleIdx="0" presStyleCnt="4">
        <dgm:presLayoutVars>
          <dgm:bulletEnabled val="1"/>
        </dgm:presLayoutVars>
      </dgm:prSet>
      <dgm:spPr/>
    </dgm:pt>
    <dgm:pt modelId="{F7783D71-FCAA-4DDF-9D7F-088277740BC2}" type="pres">
      <dgm:prSet presAssocID="{16DBE055-1D4E-4BE3-9E41-52CD0867C844}" presName="sibTrans" presStyleLbl="sibTrans2D1" presStyleIdx="0" presStyleCnt="0"/>
      <dgm:spPr/>
    </dgm:pt>
    <dgm:pt modelId="{404C1DF2-3597-4AA7-8D74-2C0434D4F4DF}" type="pres">
      <dgm:prSet presAssocID="{40C7CE88-953B-40B9-A910-E1EC4DCB071D}" presName="compNode" presStyleCnt="0"/>
      <dgm:spPr/>
    </dgm:pt>
    <dgm:pt modelId="{388F2344-377D-40EB-A5E3-1F6796BCF785}" type="pres">
      <dgm:prSet presAssocID="{40C7CE88-953B-40B9-A910-E1EC4DCB071D}" presName="pictRect" presStyleLbl="nod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7000" b="-47000"/>
          </a:stretch>
        </a:blipFill>
      </dgm:spPr>
    </dgm:pt>
    <dgm:pt modelId="{1F5C1375-43CA-4DCE-957F-62B8F92CE439}" type="pres">
      <dgm:prSet presAssocID="{40C7CE88-953B-40B9-A910-E1EC4DCB071D}" presName="textRect" presStyleLbl="revTx" presStyleIdx="1" presStyleCnt="4">
        <dgm:presLayoutVars>
          <dgm:bulletEnabled val="1"/>
        </dgm:presLayoutVars>
      </dgm:prSet>
      <dgm:spPr/>
    </dgm:pt>
    <dgm:pt modelId="{0CB4D081-B782-4CD1-99E8-E1906B147ACE}" type="pres">
      <dgm:prSet presAssocID="{5DB6B3AF-B218-43F0-BB33-7F60F6BFB9CF}" presName="sibTrans" presStyleLbl="sibTrans2D1" presStyleIdx="0" presStyleCnt="0"/>
      <dgm:spPr/>
    </dgm:pt>
    <dgm:pt modelId="{B2354CE8-24C3-4059-AAC3-B6CA0CC6E662}" type="pres">
      <dgm:prSet presAssocID="{47EA9C03-A37D-4C09-BBCB-C1A7FD2217FA}" presName="compNode" presStyleCnt="0"/>
      <dgm:spPr/>
    </dgm:pt>
    <dgm:pt modelId="{08731F62-01B7-425B-8B9F-0E7E38C0A35A}" type="pres">
      <dgm:prSet presAssocID="{47EA9C03-A37D-4C09-BBCB-C1A7FD2217FA}" presName="pictRect" presStyleLbl="nod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7000" b="-47000"/>
          </a:stretch>
        </a:blipFill>
      </dgm:spPr>
    </dgm:pt>
    <dgm:pt modelId="{B05A7552-3AC7-43A7-9AE4-F374CCD988F8}" type="pres">
      <dgm:prSet presAssocID="{47EA9C03-A37D-4C09-BBCB-C1A7FD2217FA}" presName="textRect" presStyleLbl="revTx" presStyleIdx="2" presStyleCnt="4">
        <dgm:presLayoutVars>
          <dgm:bulletEnabled val="1"/>
        </dgm:presLayoutVars>
      </dgm:prSet>
      <dgm:spPr/>
    </dgm:pt>
    <dgm:pt modelId="{E775CD24-E3D2-4C44-9521-5082FAAF9D64}" type="pres">
      <dgm:prSet presAssocID="{1963A974-CC6E-4C27-8E02-F1F0D797760F}" presName="sibTrans" presStyleLbl="sibTrans2D1" presStyleIdx="0" presStyleCnt="0"/>
      <dgm:spPr/>
    </dgm:pt>
    <dgm:pt modelId="{154F37A1-74A8-49E3-BFC2-D457CD356A4A}" type="pres">
      <dgm:prSet presAssocID="{B7536DE1-6E9B-40AD-820B-213A7441C78A}" presName="compNode" presStyleCnt="0"/>
      <dgm:spPr/>
    </dgm:pt>
    <dgm:pt modelId="{BEDE2343-6A88-49C0-A37B-9CD4090255F2}" type="pres">
      <dgm:prSet presAssocID="{B7536DE1-6E9B-40AD-820B-213A7441C78A}" presName="pictRect" presStyleLbl="nod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7000" b="-47000"/>
          </a:stretch>
        </a:blipFill>
      </dgm:spPr>
    </dgm:pt>
    <dgm:pt modelId="{34664B38-E9A3-4B39-A832-31208B06B8E1}" type="pres">
      <dgm:prSet presAssocID="{B7536DE1-6E9B-40AD-820B-213A7441C78A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9F3BDC09-9512-4B85-97DC-81FC3A7EF314}" srcId="{508A42BF-D286-471F-AFCF-B0C578F6D1A4}" destId="{47EA9C03-A37D-4C09-BBCB-C1A7FD2217FA}" srcOrd="2" destOrd="0" parTransId="{99244D93-0F68-4EB0-8C63-7D6A76DF6B05}" sibTransId="{1963A974-CC6E-4C27-8E02-F1F0D797760F}"/>
    <dgm:cxn modelId="{F0E1B426-6E43-4CCA-9A40-BE9C29A93278}" type="presOf" srcId="{16DBE055-1D4E-4BE3-9E41-52CD0867C844}" destId="{F7783D71-FCAA-4DDF-9D7F-088277740BC2}" srcOrd="0" destOrd="0" presId="urn:microsoft.com/office/officeart/2005/8/layout/pList1"/>
    <dgm:cxn modelId="{0CA4722B-3738-460F-B8E9-E5864C3637C6}" type="presOf" srcId="{47EA9C03-A37D-4C09-BBCB-C1A7FD2217FA}" destId="{B05A7552-3AC7-43A7-9AE4-F374CCD988F8}" srcOrd="0" destOrd="0" presId="urn:microsoft.com/office/officeart/2005/8/layout/pList1"/>
    <dgm:cxn modelId="{5FED6A33-B15F-4765-82D5-BEC20F598C25}" type="presOf" srcId="{24D631E5-A7C8-49A6-AAF5-78346E616E52}" destId="{5108DE59-5B11-4756-B60E-DCDD100910D0}" srcOrd="0" destOrd="0" presId="urn:microsoft.com/office/officeart/2005/8/layout/pList1"/>
    <dgm:cxn modelId="{C2762C8B-8C5E-4D10-AA67-FBDD45482952}" type="presOf" srcId="{1963A974-CC6E-4C27-8E02-F1F0D797760F}" destId="{E775CD24-E3D2-4C44-9521-5082FAAF9D64}" srcOrd="0" destOrd="0" presId="urn:microsoft.com/office/officeart/2005/8/layout/pList1"/>
    <dgm:cxn modelId="{FAA379A1-A001-4887-A86B-AE6675FD47B1}" type="presOf" srcId="{508A42BF-D286-471F-AFCF-B0C578F6D1A4}" destId="{9A7C33CF-8702-4D34-8D2D-DD932C2637A7}" srcOrd="0" destOrd="0" presId="urn:microsoft.com/office/officeart/2005/8/layout/pList1"/>
    <dgm:cxn modelId="{319849A5-7650-4BFC-9FA4-9709A41C517F}" srcId="{508A42BF-D286-471F-AFCF-B0C578F6D1A4}" destId="{40C7CE88-953B-40B9-A910-E1EC4DCB071D}" srcOrd="1" destOrd="0" parTransId="{6C1DA85C-124B-45D6-9ABF-CDF78AD079E0}" sibTransId="{5DB6B3AF-B218-43F0-BB33-7F60F6BFB9CF}"/>
    <dgm:cxn modelId="{CA133AA7-1C96-40CD-BC72-B0F3572463AB}" type="presOf" srcId="{B7536DE1-6E9B-40AD-820B-213A7441C78A}" destId="{34664B38-E9A3-4B39-A832-31208B06B8E1}" srcOrd="0" destOrd="0" presId="urn:microsoft.com/office/officeart/2005/8/layout/pList1"/>
    <dgm:cxn modelId="{C03930A8-998D-4C7C-A3B4-40D4EAD123AB}" type="presOf" srcId="{40C7CE88-953B-40B9-A910-E1EC4DCB071D}" destId="{1F5C1375-43CA-4DCE-957F-62B8F92CE439}" srcOrd="0" destOrd="0" presId="urn:microsoft.com/office/officeart/2005/8/layout/pList1"/>
    <dgm:cxn modelId="{A44269EE-F3AE-41AA-BE72-2A3D492E358B}" srcId="{508A42BF-D286-471F-AFCF-B0C578F6D1A4}" destId="{24D631E5-A7C8-49A6-AAF5-78346E616E52}" srcOrd="0" destOrd="0" parTransId="{06BD967C-0C28-4859-B600-D6EB9342E600}" sibTransId="{16DBE055-1D4E-4BE3-9E41-52CD0867C844}"/>
    <dgm:cxn modelId="{18BD68F4-421A-43E9-A631-30B87255DC51}" type="presOf" srcId="{5DB6B3AF-B218-43F0-BB33-7F60F6BFB9CF}" destId="{0CB4D081-B782-4CD1-99E8-E1906B147ACE}" srcOrd="0" destOrd="0" presId="urn:microsoft.com/office/officeart/2005/8/layout/pList1"/>
    <dgm:cxn modelId="{F4F849FF-5B8D-4A9C-87F3-8C51B29CA5D5}" srcId="{508A42BF-D286-471F-AFCF-B0C578F6D1A4}" destId="{B7536DE1-6E9B-40AD-820B-213A7441C78A}" srcOrd="3" destOrd="0" parTransId="{291EDE3C-B877-46F5-8F59-DE174F153374}" sibTransId="{DBACF429-34DE-4996-BAFD-A99EF0C12E29}"/>
    <dgm:cxn modelId="{EF0E091A-C4D7-4E57-B30F-90B74142B10F}" type="presParOf" srcId="{9A7C33CF-8702-4D34-8D2D-DD932C2637A7}" destId="{1CC40154-0C16-41DC-B39E-34A247C72096}" srcOrd="0" destOrd="0" presId="urn:microsoft.com/office/officeart/2005/8/layout/pList1"/>
    <dgm:cxn modelId="{AD0F76D6-BA31-4E3E-BD95-4CCBB0D8BC98}" type="presParOf" srcId="{1CC40154-0C16-41DC-B39E-34A247C72096}" destId="{DE8AE1A6-8C49-4B7E-97C4-E8DACD8170FB}" srcOrd="0" destOrd="0" presId="urn:microsoft.com/office/officeart/2005/8/layout/pList1"/>
    <dgm:cxn modelId="{6415E8D0-E478-4A7C-8F47-A2214B6428EC}" type="presParOf" srcId="{1CC40154-0C16-41DC-B39E-34A247C72096}" destId="{5108DE59-5B11-4756-B60E-DCDD100910D0}" srcOrd="1" destOrd="0" presId="urn:microsoft.com/office/officeart/2005/8/layout/pList1"/>
    <dgm:cxn modelId="{2C087782-09F8-4660-BC21-9DE3E7774B00}" type="presParOf" srcId="{9A7C33CF-8702-4D34-8D2D-DD932C2637A7}" destId="{F7783D71-FCAA-4DDF-9D7F-088277740BC2}" srcOrd="1" destOrd="0" presId="urn:microsoft.com/office/officeart/2005/8/layout/pList1"/>
    <dgm:cxn modelId="{471ACEBD-970E-46C7-BD8C-4FF6558CC107}" type="presParOf" srcId="{9A7C33CF-8702-4D34-8D2D-DD932C2637A7}" destId="{404C1DF2-3597-4AA7-8D74-2C0434D4F4DF}" srcOrd="2" destOrd="0" presId="urn:microsoft.com/office/officeart/2005/8/layout/pList1"/>
    <dgm:cxn modelId="{96C6CF2C-DE4B-496C-B5C4-3EFB9CBF7F92}" type="presParOf" srcId="{404C1DF2-3597-4AA7-8D74-2C0434D4F4DF}" destId="{388F2344-377D-40EB-A5E3-1F6796BCF785}" srcOrd="0" destOrd="0" presId="urn:microsoft.com/office/officeart/2005/8/layout/pList1"/>
    <dgm:cxn modelId="{7976A30E-50F1-4391-AC31-4AFD652A7AD4}" type="presParOf" srcId="{404C1DF2-3597-4AA7-8D74-2C0434D4F4DF}" destId="{1F5C1375-43CA-4DCE-957F-62B8F92CE439}" srcOrd="1" destOrd="0" presId="urn:microsoft.com/office/officeart/2005/8/layout/pList1"/>
    <dgm:cxn modelId="{CDE78AE8-3856-402F-B7ED-AA816811681C}" type="presParOf" srcId="{9A7C33CF-8702-4D34-8D2D-DD932C2637A7}" destId="{0CB4D081-B782-4CD1-99E8-E1906B147ACE}" srcOrd="3" destOrd="0" presId="urn:microsoft.com/office/officeart/2005/8/layout/pList1"/>
    <dgm:cxn modelId="{B38CE169-9EF3-409B-B419-B1FD88209918}" type="presParOf" srcId="{9A7C33CF-8702-4D34-8D2D-DD932C2637A7}" destId="{B2354CE8-24C3-4059-AAC3-B6CA0CC6E662}" srcOrd="4" destOrd="0" presId="urn:microsoft.com/office/officeart/2005/8/layout/pList1"/>
    <dgm:cxn modelId="{5C9836CB-B9EA-4A51-92B6-593A6CF968B8}" type="presParOf" srcId="{B2354CE8-24C3-4059-AAC3-B6CA0CC6E662}" destId="{08731F62-01B7-425B-8B9F-0E7E38C0A35A}" srcOrd="0" destOrd="0" presId="urn:microsoft.com/office/officeart/2005/8/layout/pList1"/>
    <dgm:cxn modelId="{9434C5EE-4F7D-4D77-87F7-D932FFE5C2F7}" type="presParOf" srcId="{B2354CE8-24C3-4059-AAC3-B6CA0CC6E662}" destId="{B05A7552-3AC7-43A7-9AE4-F374CCD988F8}" srcOrd="1" destOrd="0" presId="urn:microsoft.com/office/officeart/2005/8/layout/pList1"/>
    <dgm:cxn modelId="{FB2CA244-CBAB-497B-AF3E-E99E886F945E}" type="presParOf" srcId="{9A7C33CF-8702-4D34-8D2D-DD932C2637A7}" destId="{E775CD24-E3D2-4C44-9521-5082FAAF9D64}" srcOrd="5" destOrd="0" presId="urn:microsoft.com/office/officeart/2005/8/layout/pList1"/>
    <dgm:cxn modelId="{C1CC284D-6F35-41F0-ADB6-BC58DB9B9874}" type="presParOf" srcId="{9A7C33CF-8702-4D34-8D2D-DD932C2637A7}" destId="{154F37A1-74A8-49E3-BFC2-D457CD356A4A}" srcOrd="6" destOrd="0" presId="urn:microsoft.com/office/officeart/2005/8/layout/pList1"/>
    <dgm:cxn modelId="{F06D02CD-2604-494D-A1F9-17B7E1AC6361}" type="presParOf" srcId="{154F37A1-74A8-49E3-BFC2-D457CD356A4A}" destId="{BEDE2343-6A88-49C0-A37B-9CD4090255F2}" srcOrd="0" destOrd="0" presId="urn:microsoft.com/office/officeart/2005/8/layout/pList1"/>
    <dgm:cxn modelId="{5FFF0254-133F-4EF2-BB86-E9FF77DD3D19}" type="presParOf" srcId="{154F37A1-74A8-49E3-BFC2-D457CD356A4A}" destId="{34664B38-E9A3-4B39-A832-31208B06B8E1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DFD905-6067-48A9-9E7E-F34A7AB8F55A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4FFBAA-4E78-46D6-B146-15F0CAEB37CD}">
      <dgm:prSet phldrT="[Text]"/>
      <dgm:spPr/>
      <dgm:t>
        <a:bodyPr/>
        <a:lstStyle/>
        <a:p>
          <a:r>
            <a:rPr lang="en-US" dirty="0" err="1"/>
            <a:t>Sau</a:t>
          </a:r>
          <a:r>
            <a:rPr lang="en-US" dirty="0"/>
            <a:t> </a:t>
          </a:r>
          <a:r>
            <a:rPr lang="en-US" dirty="0" err="1"/>
            <a:t>khi</a:t>
          </a:r>
          <a:r>
            <a:rPr lang="en-US" dirty="0"/>
            <a:t> </a:t>
          </a:r>
          <a:r>
            <a:rPr lang="en-US" dirty="0" err="1"/>
            <a:t>hút</a:t>
          </a:r>
          <a:endParaRPr lang="en-US" dirty="0"/>
        </a:p>
      </dgm:t>
    </dgm:pt>
    <dgm:pt modelId="{4C3CBE38-6D57-4B6B-9921-F8F3FFEFD612}" type="parTrans" cxnId="{09F2BB2C-5B65-4D4D-95BF-0C1E1DCE8968}">
      <dgm:prSet/>
      <dgm:spPr/>
      <dgm:t>
        <a:bodyPr/>
        <a:lstStyle/>
        <a:p>
          <a:endParaRPr lang="en-US"/>
        </a:p>
      </dgm:t>
    </dgm:pt>
    <dgm:pt modelId="{21107536-2AD4-4186-B226-8B32C48AF7B1}" type="sibTrans" cxnId="{09F2BB2C-5B65-4D4D-95BF-0C1E1DCE8968}">
      <dgm:prSet/>
      <dgm:spPr/>
      <dgm:t>
        <a:bodyPr/>
        <a:lstStyle/>
        <a:p>
          <a:endParaRPr lang="en-US"/>
        </a:p>
      </dgm:t>
    </dgm:pt>
    <dgm:pt modelId="{7F33B737-DB4B-42D1-AEFF-A53C5F4762F3}">
      <dgm:prSet phldrT="[Text]"/>
      <dgm:spPr/>
      <dgm:t>
        <a:bodyPr/>
        <a:lstStyle/>
        <a:p>
          <a:r>
            <a:rPr lang="en-US" dirty="0" err="1"/>
            <a:t>Sau</a:t>
          </a:r>
          <a:r>
            <a:rPr lang="en-US" dirty="0"/>
            <a:t> </a:t>
          </a:r>
          <a:r>
            <a:rPr lang="en-US" dirty="0" err="1"/>
            <a:t>khi</a:t>
          </a:r>
          <a:r>
            <a:rPr lang="en-US" dirty="0"/>
            <a:t> </a:t>
          </a:r>
          <a:r>
            <a:rPr lang="en-US" dirty="0" err="1"/>
            <a:t>hút</a:t>
          </a:r>
          <a:endParaRPr lang="en-US" dirty="0"/>
        </a:p>
      </dgm:t>
    </dgm:pt>
    <dgm:pt modelId="{0342D012-9C65-4196-8ECE-E995757E1D80}" type="parTrans" cxnId="{C47A659A-9AC6-4A5F-AADC-252C81A67D9E}">
      <dgm:prSet/>
      <dgm:spPr/>
      <dgm:t>
        <a:bodyPr/>
        <a:lstStyle/>
        <a:p>
          <a:endParaRPr lang="en-US"/>
        </a:p>
      </dgm:t>
    </dgm:pt>
    <dgm:pt modelId="{FE819C5A-3E7E-4B71-B2EE-1271D2C29DC8}" type="sibTrans" cxnId="{C47A659A-9AC6-4A5F-AADC-252C81A67D9E}">
      <dgm:prSet/>
      <dgm:spPr/>
      <dgm:t>
        <a:bodyPr/>
        <a:lstStyle/>
        <a:p>
          <a:endParaRPr lang="en-US"/>
        </a:p>
      </dgm:t>
    </dgm:pt>
    <dgm:pt modelId="{46436310-C308-48E3-9CA9-C2219B096755}" type="pres">
      <dgm:prSet presAssocID="{E8DFD905-6067-48A9-9E7E-F34A7AB8F55A}" presName="diagram" presStyleCnt="0">
        <dgm:presLayoutVars>
          <dgm:dir/>
        </dgm:presLayoutVars>
      </dgm:prSet>
      <dgm:spPr/>
    </dgm:pt>
    <dgm:pt modelId="{9324A48D-068E-4F72-9AC4-D379CABA0AE2}" type="pres">
      <dgm:prSet presAssocID="{A14FFBAA-4E78-46D6-B146-15F0CAEB37CD}" presName="composite" presStyleCnt="0"/>
      <dgm:spPr/>
    </dgm:pt>
    <dgm:pt modelId="{160F10CB-2F5B-47D7-AC6C-C262548B44A3}" type="pres">
      <dgm:prSet presAssocID="{A14FFBAA-4E78-46D6-B146-15F0CAEB37CD}" presName="Image" presStyleLbl="bgShp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44D8E0BD-B580-47F3-826E-174BD7BD9E5E}" type="pres">
      <dgm:prSet presAssocID="{A14FFBAA-4E78-46D6-B146-15F0CAEB37CD}" presName="Parent" presStyleLbl="node0" presStyleIdx="0" presStyleCnt="2" custScaleY="40964" custLinFactNeighborX="-15628" custLinFactNeighborY="50948">
        <dgm:presLayoutVars>
          <dgm:bulletEnabled val="1"/>
        </dgm:presLayoutVars>
      </dgm:prSet>
      <dgm:spPr/>
    </dgm:pt>
    <dgm:pt modelId="{FE4F0854-F4A5-4D6C-AF05-7BD78CF3AEA9}" type="pres">
      <dgm:prSet presAssocID="{21107536-2AD4-4186-B226-8B32C48AF7B1}" presName="sibTrans" presStyleCnt="0"/>
      <dgm:spPr/>
    </dgm:pt>
    <dgm:pt modelId="{79EBEBB7-0F12-492D-9D4D-559B07E03295}" type="pres">
      <dgm:prSet presAssocID="{7F33B737-DB4B-42D1-AEFF-A53C5F4762F3}" presName="composite" presStyleCnt="0"/>
      <dgm:spPr/>
    </dgm:pt>
    <dgm:pt modelId="{033B4287-6645-4A9C-B94B-5B1EF1C02F3A}" type="pres">
      <dgm:prSet presAssocID="{7F33B737-DB4B-42D1-AEFF-A53C5F4762F3}" presName="Image" presStyleLbl="bgShp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356DDCA2-1C8F-454E-81D5-9D03E7D400F3}" type="pres">
      <dgm:prSet presAssocID="{7F33B737-DB4B-42D1-AEFF-A53C5F4762F3}" presName="Parent" presStyleLbl="node0" presStyleIdx="1" presStyleCnt="2" custScaleY="40964" custLinFactNeighborX="-10467" custLinFactNeighborY="39997">
        <dgm:presLayoutVars>
          <dgm:bulletEnabled val="1"/>
        </dgm:presLayoutVars>
      </dgm:prSet>
      <dgm:spPr/>
    </dgm:pt>
  </dgm:ptLst>
  <dgm:cxnLst>
    <dgm:cxn modelId="{09F2BB2C-5B65-4D4D-95BF-0C1E1DCE8968}" srcId="{E8DFD905-6067-48A9-9E7E-F34A7AB8F55A}" destId="{A14FFBAA-4E78-46D6-B146-15F0CAEB37CD}" srcOrd="0" destOrd="0" parTransId="{4C3CBE38-6D57-4B6B-9921-F8F3FFEFD612}" sibTransId="{21107536-2AD4-4186-B226-8B32C48AF7B1}"/>
    <dgm:cxn modelId="{04022865-3EF1-42ED-99C4-C548817A2DC2}" type="presOf" srcId="{7F33B737-DB4B-42D1-AEFF-A53C5F4762F3}" destId="{356DDCA2-1C8F-454E-81D5-9D03E7D400F3}" srcOrd="0" destOrd="0" presId="urn:microsoft.com/office/officeart/2008/layout/BendingPictureCaption"/>
    <dgm:cxn modelId="{56E33567-F2B6-4208-81EE-E92257B528A6}" type="presOf" srcId="{E8DFD905-6067-48A9-9E7E-F34A7AB8F55A}" destId="{46436310-C308-48E3-9CA9-C2219B096755}" srcOrd="0" destOrd="0" presId="urn:microsoft.com/office/officeart/2008/layout/BendingPictureCaption"/>
    <dgm:cxn modelId="{C47A659A-9AC6-4A5F-AADC-252C81A67D9E}" srcId="{E8DFD905-6067-48A9-9E7E-F34A7AB8F55A}" destId="{7F33B737-DB4B-42D1-AEFF-A53C5F4762F3}" srcOrd="1" destOrd="0" parTransId="{0342D012-9C65-4196-8ECE-E995757E1D80}" sibTransId="{FE819C5A-3E7E-4B71-B2EE-1271D2C29DC8}"/>
    <dgm:cxn modelId="{C926E8EC-B740-4882-868F-0D6E56C27872}" type="presOf" srcId="{A14FFBAA-4E78-46D6-B146-15F0CAEB37CD}" destId="{44D8E0BD-B580-47F3-826E-174BD7BD9E5E}" srcOrd="0" destOrd="0" presId="urn:microsoft.com/office/officeart/2008/layout/BendingPictureCaption"/>
    <dgm:cxn modelId="{06019055-28A3-4425-91B2-54B1B96FD46C}" type="presParOf" srcId="{46436310-C308-48E3-9CA9-C2219B096755}" destId="{9324A48D-068E-4F72-9AC4-D379CABA0AE2}" srcOrd="0" destOrd="0" presId="urn:microsoft.com/office/officeart/2008/layout/BendingPictureCaption"/>
    <dgm:cxn modelId="{EB4BB536-193D-4928-AAB8-78A561BC21A8}" type="presParOf" srcId="{9324A48D-068E-4F72-9AC4-D379CABA0AE2}" destId="{160F10CB-2F5B-47D7-AC6C-C262548B44A3}" srcOrd="0" destOrd="0" presId="urn:microsoft.com/office/officeart/2008/layout/BendingPictureCaption"/>
    <dgm:cxn modelId="{06C967F1-2E60-4E41-ADCB-5568D3F368AC}" type="presParOf" srcId="{9324A48D-068E-4F72-9AC4-D379CABA0AE2}" destId="{44D8E0BD-B580-47F3-826E-174BD7BD9E5E}" srcOrd="1" destOrd="0" presId="urn:microsoft.com/office/officeart/2008/layout/BendingPictureCaption"/>
    <dgm:cxn modelId="{B665D74A-16F2-4E38-91E6-2A2C7BA0DA53}" type="presParOf" srcId="{46436310-C308-48E3-9CA9-C2219B096755}" destId="{FE4F0854-F4A5-4D6C-AF05-7BD78CF3AEA9}" srcOrd="1" destOrd="0" presId="urn:microsoft.com/office/officeart/2008/layout/BendingPictureCaption"/>
    <dgm:cxn modelId="{E0B0D226-188A-4583-BF18-44D9E1EB6BA4}" type="presParOf" srcId="{46436310-C308-48E3-9CA9-C2219B096755}" destId="{79EBEBB7-0F12-492D-9D4D-559B07E03295}" srcOrd="2" destOrd="0" presId="urn:microsoft.com/office/officeart/2008/layout/BendingPictureCaption"/>
    <dgm:cxn modelId="{2302C363-336B-4F9D-9441-CF04FB77A4B9}" type="presParOf" srcId="{79EBEBB7-0F12-492D-9D4D-559B07E03295}" destId="{033B4287-6645-4A9C-B94B-5B1EF1C02F3A}" srcOrd="0" destOrd="0" presId="urn:microsoft.com/office/officeart/2008/layout/BendingPictureCaption"/>
    <dgm:cxn modelId="{7D05A5EF-5D30-4A0F-ACD7-2A6292B64B94}" type="presParOf" srcId="{79EBEBB7-0F12-492D-9D4D-559B07E03295}" destId="{356DDCA2-1C8F-454E-81D5-9D03E7D400F3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85B05D-2DCF-4425-B027-59973697D05F}">
      <dsp:nvSpPr>
        <dsp:cNvPr id="0" name=""/>
        <dsp:cNvSpPr/>
      </dsp:nvSpPr>
      <dsp:spPr>
        <a:xfrm>
          <a:off x="2943412" y="2705100"/>
          <a:ext cx="492751" cy="22195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375" y="0"/>
              </a:lnTo>
              <a:lnTo>
                <a:pt x="246375" y="2219588"/>
              </a:lnTo>
              <a:lnTo>
                <a:pt x="492751" y="22195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3132947" y="3758053"/>
        <a:ext cx="113681" cy="113681"/>
      </dsp:txXfrm>
    </dsp:sp>
    <dsp:sp modelId="{F954D5D9-91C5-4C1A-BC7B-345A510880D6}">
      <dsp:nvSpPr>
        <dsp:cNvPr id="0" name=""/>
        <dsp:cNvSpPr/>
      </dsp:nvSpPr>
      <dsp:spPr>
        <a:xfrm>
          <a:off x="2943412" y="2705100"/>
          <a:ext cx="492751" cy="5693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375" y="0"/>
              </a:lnTo>
              <a:lnTo>
                <a:pt x="246375" y="569323"/>
              </a:lnTo>
              <a:lnTo>
                <a:pt x="492751" y="5693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70964" y="2970938"/>
        <a:ext cx="37647" cy="37647"/>
      </dsp:txXfrm>
    </dsp:sp>
    <dsp:sp modelId="{31EFA6E7-4055-4564-8464-BE29A896DD8F}">
      <dsp:nvSpPr>
        <dsp:cNvPr id="0" name=""/>
        <dsp:cNvSpPr/>
      </dsp:nvSpPr>
      <dsp:spPr>
        <a:xfrm>
          <a:off x="2943412" y="1054835"/>
          <a:ext cx="499083" cy="1650264"/>
        </a:xfrm>
        <a:custGeom>
          <a:avLst/>
          <a:gdLst/>
          <a:ahLst/>
          <a:cxnLst/>
          <a:rect l="0" t="0" r="0" b="0"/>
          <a:pathLst>
            <a:path>
              <a:moveTo>
                <a:pt x="0" y="1650264"/>
              </a:moveTo>
              <a:lnTo>
                <a:pt x="249541" y="1650264"/>
              </a:lnTo>
              <a:lnTo>
                <a:pt x="249541" y="0"/>
              </a:lnTo>
              <a:lnTo>
                <a:pt x="49908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3149852" y="1836865"/>
        <a:ext cx="86204" cy="86204"/>
      </dsp:txXfrm>
    </dsp:sp>
    <dsp:sp modelId="{B2759E59-0C24-47B3-A121-77C921F53DB4}">
      <dsp:nvSpPr>
        <dsp:cNvPr id="0" name=""/>
        <dsp:cNvSpPr/>
      </dsp:nvSpPr>
      <dsp:spPr>
        <a:xfrm rot="16200000">
          <a:off x="-407546" y="1256240"/>
          <a:ext cx="3804199" cy="2897719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400" kern="1200" dirty="0"/>
        </a:p>
      </dsp:txBody>
      <dsp:txXfrm>
        <a:off x="-407546" y="1256240"/>
        <a:ext cx="3804199" cy="2897719"/>
      </dsp:txXfrm>
    </dsp:sp>
    <dsp:sp modelId="{B5B39E6D-CDE0-40C8-B19A-8109F1A4A9DC}">
      <dsp:nvSpPr>
        <dsp:cNvPr id="0" name=""/>
        <dsp:cNvSpPr/>
      </dsp:nvSpPr>
      <dsp:spPr>
        <a:xfrm>
          <a:off x="3442496" y="4575"/>
          <a:ext cx="4822661" cy="21005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spc="5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Methotrexate </a:t>
          </a:r>
          <a:r>
            <a:rPr lang="en-US" sz="2000" kern="1200" spc="5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</a:t>
          </a:r>
          <a:r>
            <a:rPr lang="en-US" sz="20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à</a:t>
          </a:r>
          <a:r>
            <a:rPr lang="en-US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chất</a:t>
          </a:r>
          <a:r>
            <a:rPr lang="en-US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chống</a:t>
          </a:r>
          <a:r>
            <a:rPr lang="en-US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spc="-5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phâ</a:t>
          </a:r>
          <a:r>
            <a:rPr lang="en-US" sz="20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</a:t>
          </a:r>
          <a:r>
            <a:rPr lang="en-US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spc="-5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bào</a:t>
          </a:r>
          <a:r>
            <a:rPr lang="en-US" sz="20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,ức</a:t>
          </a:r>
          <a:r>
            <a:rPr lang="en-US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chế</a:t>
          </a:r>
          <a:r>
            <a:rPr lang="en-US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</a:t>
          </a:r>
          <a:r>
            <a:rPr lang="en-US" sz="2000" kern="1200" spc="5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ê</a:t>
          </a:r>
          <a:r>
            <a:rPr lang="en-US" sz="20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</a:t>
          </a:r>
          <a:r>
            <a:rPr lang="en-US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Tetrahydrofolate </a:t>
          </a:r>
          <a:r>
            <a:rPr lang="en-US" sz="2000" kern="1200" spc="-5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000" kern="1200" spc="-5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spc="-5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purin</a:t>
          </a:r>
          <a:r>
            <a:rPr lang="en-US" sz="2000" kern="1200" spc="-5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kern="1200" spc="-5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000" kern="1200" spc="-5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spc="-5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chất</a:t>
          </a:r>
          <a:r>
            <a:rPr lang="en-US" sz="2000" kern="1200" spc="-5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spc="-5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cần</a:t>
          </a:r>
          <a:r>
            <a:rPr lang="en-US" sz="2000" kern="1200" spc="-5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spc="-5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thiết</a:t>
          </a:r>
          <a:r>
            <a:rPr lang="en-US" sz="2000" kern="1200" spc="-5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spc="-5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2000" kern="1200" spc="-5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tổng</a:t>
          </a:r>
          <a:r>
            <a:rPr lang="en-US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2000" kern="1200" spc="-5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hợp</a:t>
          </a:r>
          <a:r>
            <a:rPr lang="en-US" sz="2000" kern="1200" spc="-5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acidenucleique</a:t>
          </a:r>
          <a:r>
            <a:rPr lang="en-US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kern="1200" spc="-5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can </a:t>
          </a:r>
          <a:r>
            <a:rPr lang="en-US" sz="20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thiệp</a:t>
          </a:r>
          <a:r>
            <a:rPr lang="en-US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tổng</a:t>
          </a:r>
          <a:r>
            <a:rPr lang="en-US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spc="-5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hợp</a:t>
          </a:r>
          <a:r>
            <a:rPr lang="en-US" sz="2000" kern="1200" spc="-5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DNA </a:t>
          </a:r>
          <a:r>
            <a:rPr lang="en-US" sz="20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2000" kern="1200" spc="-5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2000" kern="1200" spc="-5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spc="-5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đôi</a:t>
          </a:r>
          <a:r>
            <a:rPr lang="en-US" sz="2000" kern="1200" spc="-5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tế</a:t>
          </a:r>
          <a:r>
            <a:rPr lang="en-US" sz="2000" kern="1200" spc="3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spc="-5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bào</a:t>
          </a:r>
          <a:r>
            <a:rPr lang="en-US" sz="2000" kern="1200" spc="-5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000" kern="1200" dirty="0">
            <a:solidFill>
              <a:srgbClr val="002060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>
            <a:solidFill>
              <a:srgbClr val="002060"/>
            </a:solidFill>
          </a:endParaRPr>
        </a:p>
      </dsp:txBody>
      <dsp:txXfrm>
        <a:off x="3442496" y="4575"/>
        <a:ext cx="4822661" cy="2100520"/>
      </dsp:txXfrm>
    </dsp:sp>
    <dsp:sp modelId="{F3040D36-255C-4AB2-855B-D34820CD1233}">
      <dsp:nvSpPr>
        <dsp:cNvPr id="0" name=""/>
        <dsp:cNvSpPr/>
      </dsp:nvSpPr>
      <dsp:spPr>
        <a:xfrm>
          <a:off x="3436164" y="2292882"/>
          <a:ext cx="3966554" cy="19630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kern="1200" spc="-5" dirty="0">
              <a:solidFill>
                <a:srgbClr val="002060"/>
              </a:solidFill>
              <a:latin typeface="+mj-lt"/>
              <a:cs typeface="Times New Roman" panose="02020603050405020304" pitchFamily="18" charset="0"/>
            </a:rPr>
            <a:t>Các </a:t>
          </a:r>
          <a:r>
            <a:rPr lang="vi-VN" sz="2000" kern="1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rPr>
            <a:t>tổ </a:t>
          </a:r>
          <a:r>
            <a:rPr lang="vi-VN" sz="2000" kern="1200" spc="-5" dirty="0">
              <a:solidFill>
                <a:srgbClr val="002060"/>
              </a:solidFill>
              <a:latin typeface="+mj-lt"/>
              <a:cs typeface="Times New Roman" panose="02020603050405020304" pitchFamily="18" charset="0"/>
            </a:rPr>
            <a:t>chức </a:t>
          </a:r>
          <a:r>
            <a:rPr lang="vi-VN" sz="2000" kern="1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rPr>
            <a:t>tăng </a:t>
          </a:r>
          <a:r>
            <a:rPr lang="vi-VN" sz="2000" kern="1200" spc="-5" dirty="0">
              <a:solidFill>
                <a:srgbClr val="002060"/>
              </a:solidFill>
              <a:latin typeface="+mj-lt"/>
              <a:cs typeface="Times New Roman" panose="02020603050405020304" pitchFamily="18" charset="0"/>
            </a:rPr>
            <a:t>trưởng </a:t>
          </a:r>
          <a:r>
            <a:rPr lang="vi-VN" sz="2000" kern="1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rPr>
            <a:t>ở mức </a:t>
          </a:r>
          <a:r>
            <a:rPr lang="vi-VN" sz="2000" kern="1200" spc="-5" dirty="0">
              <a:solidFill>
                <a:srgbClr val="002060"/>
              </a:solidFill>
              <a:latin typeface="+mj-lt"/>
              <a:cs typeface="Times New Roman" panose="02020603050405020304" pitchFamily="18" charset="0"/>
            </a:rPr>
            <a:t>độ cao </a:t>
          </a:r>
          <a:r>
            <a:rPr lang="vi-VN" sz="2000" kern="1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rPr>
            <a:t>như </a:t>
          </a:r>
          <a:r>
            <a:rPr lang="vi-VN" sz="2000" kern="1200" spc="-5" dirty="0">
              <a:solidFill>
                <a:srgbClr val="002060"/>
              </a:solidFill>
              <a:latin typeface="+mj-lt"/>
              <a:cs typeface="Times New Roman" panose="02020603050405020304" pitchFamily="18" charset="0"/>
            </a:rPr>
            <a:t>nguyên </a:t>
          </a:r>
          <a:r>
            <a:rPr lang="vi-VN" sz="2000" kern="1200" spc="-145" dirty="0">
              <a:solidFill>
                <a:srgbClr val="002060"/>
              </a:solidFill>
              <a:latin typeface="+mj-lt"/>
              <a:cs typeface="Times New Roman" panose="02020603050405020304" pitchFamily="18" charset="0"/>
            </a:rPr>
            <a:t>bào  </a:t>
          </a:r>
          <a:r>
            <a:rPr lang="vi-VN" sz="2000" kern="1200" spc="-5" dirty="0">
              <a:solidFill>
                <a:srgbClr val="002060"/>
              </a:solidFill>
              <a:latin typeface="+mj-lt"/>
              <a:cs typeface="Times New Roman" panose="02020603050405020304" pitchFamily="18" charset="0"/>
            </a:rPr>
            <a:t>nuôi, </a:t>
          </a:r>
          <a:r>
            <a:rPr lang="vi-VN" sz="2000" kern="1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rPr>
            <a:t>tủy xương, </a:t>
          </a:r>
          <a:r>
            <a:rPr lang="vi-VN" sz="2000" kern="1200" spc="-5" dirty="0">
              <a:solidFill>
                <a:srgbClr val="002060"/>
              </a:solidFill>
              <a:latin typeface="+mj-lt"/>
              <a:cs typeface="Times New Roman" panose="02020603050405020304" pitchFamily="18" charset="0"/>
            </a:rPr>
            <a:t>niêm </a:t>
          </a:r>
          <a:r>
            <a:rPr lang="vi-VN" sz="2000" kern="1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rPr>
            <a:t>mạc ruột và </a:t>
          </a:r>
          <a:r>
            <a:rPr lang="vi-VN" sz="2000" kern="1200" spc="-5" dirty="0">
              <a:solidFill>
                <a:srgbClr val="002060"/>
              </a:solidFill>
              <a:latin typeface="+mj-lt"/>
              <a:cs typeface="Times New Roman" panose="02020603050405020304" pitchFamily="18" charset="0"/>
            </a:rPr>
            <a:t>miệng </a:t>
          </a:r>
          <a:r>
            <a:rPr lang="vi-VN" sz="2000" kern="1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rPr>
            <a:t>dễ </a:t>
          </a:r>
          <a:r>
            <a:rPr lang="vi-VN" sz="2000" kern="1200" spc="-5" dirty="0">
              <a:solidFill>
                <a:srgbClr val="002060"/>
              </a:solidFill>
              <a:latin typeface="+mj-lt"/>
              <a:cs typeface="Times New Roman" panose="02020603050405020304" pitchFamily="18" charset="0"/>
            </a:rPr>
            <a:t>bị ảnh  hưởng bởi</a:t>
          </a:r>
          <a:r>
            <a:rPr lang="vi-VN" sz="2000" kern="1200" spc="35" dirty="0">
              <a:solidFill>
                <a:srgbClr val="002060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vi-VN" sz="2000" kern="1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rPr>
            <a:t>MTX. </a:t>
          </a:r>
          <a:endParaRPr lang="en-US" sz="2000" kern="1200" dirty="0">
            <a:solidFill>
              <a:srgbClr val="002060"/>
            </a:solidFill>
            <a:latin typeface="+mj-lt"/>
            <a:cs typeface="Times New Roman" panose="02020603050405020304" pitchFamily="18" charset="0"/>
          </a:endParaRPr>
        </a:p>
      </dsp:txBody>
      <dsp:txXfrm>
        <a:off x="3436164" y="2292882"/>
        <a:ext cx="3966554" cy="1963082"/>
      </dsp:txXfrm>
    </dsp:sp>
    <dsp:sp modelId="{A349BBD4-890A-4817-8FBE-641A451370AE}">
      <dsp:nvSpPr>
        <dsp:cNvPr id="0" name=""/>
        <dsp:cNvSpPr/>
      </dsp:nvSpPr>
      <dsp:spPr>
        <a:xfrm>
          <a:off x="3436164" y="4443751"/>
          <a:ext cx="4823942" cy="9618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kern="1200" spc="-5" dirty="0">
              <a:solidFill>
                <a:srgbClr val="002060"/>
              </a:solidFill>
              <a:latin typeface="+mj-lt"/>
              <a:cs typeface="Times New Roman" panose="02020603050405020304" pitchFamily="18" charset="0"/>
            </a:rPr>
            <a:t>Được </a:t>
          </a:r>
          <a:r>
            <a:rPr lang="vi-VN" sz="2000" kern="1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rPr>
            <a:t>xem </a:t>
          </a:r>
          <a:r>
            <a:rPr lang="vi-VN" sz="2000" kern="1200" spc="-5" dirty="0">
              <a:solidFill>
                <a:srgbClr val="002060"/>
              </a:solidFill>
              <a:latin typeface="+mj-lt"/>
              <a:cs typeface="Times New Roman" panose="02020603050405020304" pitchFamily="18" charset="0"/>
            </a:rPr>
            <a:t>là </a:t>
          </a:r>
          <a:r>
            <a:rPr lang="vi-VN" sz="2000" kern="1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rPr>
            <a:t>lựa chọn hàng </a:t>
          </a:r>
          <a:r>
            <a:rPr lang="vi-VN" sz="2000" kern="1200" spc="-5" dirty="0">
              <a:solidFill>
                <a:srgbClr val="002060"/>
              </a:solidFill>
              <a:latin typeface="+mj-lt"/>
              <a:cs typeface="Times New Roman" panose="02020603050405020304" pitchFamily="18" charset="0"/>
            </a:rPr>
            <a:t>đầu </a:t>
          </a:r>
          <a:r>
            <a:rPr lang="vi-VN" sz="2000" kern="1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rPr>
            <a:t>trong </a:t>
          </a:r>
          <a:r>
            <a:rPr lang="vi-VN" sz="2000" kern="1200" spc="-5" dirty="0">
              <a:solidFill>
                <a:srgbClr val="002060"/>
              </a:solidFill>
              <a:latin typeface="+mj-lt"/>
              <a:cs typeface="Times New Roman" panose="02020603050405020304" pitchFamily="18" charset="0"/>
            </a:rPr>
            <a:t>điều </a:t>
          </a:r>
          <a:r>
            <a:rPr lang="vi-VN" sz="2000" kern="1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rPr>
            <a:t>trị </a:t>
          </a:r>
          <a:r>
            <a:rPr lang="vi-VN" sz="2000" kern="1200" spc="-5" dirty="0">
              <a:solidFill>
                <a:srgbClr val="002060"/>
              </a:solidFill>
              <a:latin typeface="+mj-lt"/>
              <a:cs typeface="Times New Roman" panose="02020603050405020304" pitchFamily="18" charset="0"/>
            </a:rPr>
            <a:t>bảo </a:t>
          </a:r>
          <a:r>
            <a:rPr lang="vi-VN" sz="2000" kern="1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rPr>
            <a:t>tồn </a:t>
          </a:r>
          <a:r>
            <a:rPr lang="vi-VN" sz="2000" kern="1200" spc="-434" dirty="0">
              <a:solidFill>
                <a:srgbClr val="002060"/>
              </a:solidFill>
              <a:latin typeface="+mj-lt"/>
              <a:cs typeface="Times New Roman" panose="02020603050405020304" pitchFamily="18" charset="0"/>
            </a:rPr>
            <a:t>ở</a:t>
          </a:r>
          <a:r>
            <a:rPr lang="en-US" sz="2000" kern="1200" spc="-434" dirty="0">
              <a:solidFill>
                <a:srgbClr val="002060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vi-VN" sz="2000" kern="1200" spc="-434" dirty="0">
              <a:solidFill>
                <a:srgbClr val="002060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en-US" sz="2000" kern="1200" spc="-434" dirty="0">
              <a:solidFill>
                <a:srgbClr val="002060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vi-VN" sz="2000" kern="1200" spc="-434" dirty="0">
              <a:solidFill>
                <a:srgbClr val="002060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en-US" sz="2000" kern="1200" spc="-434" dirty="0">
              <a:solidFill>
                <a:srgbClr val="002060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vi-VN" sz="2000" kern="1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rPr>
            <a:t>các </a:t>
          </a:r>
          <a:r>
            <a:rPr lang="vi-VN" sz="2000" kern="1200" spc="-5" dirty="0">
              <a:solidFill>
                <a:srgbClr val="002060"/>
              </a:solidFill>
              <a:latin typeface="+mj-lt"/>
              <a:cs typeface="Times New Roman" panose="02020603050405020304" pitchFamily="18" charset="0"/>
            </a:rPr>
            <a:t>BN thai </a:t>
          </a:r>
          <a:r>
            <a:rPr lang="vi-VN" sz="2000" kern="1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rPr>
            <a:t>ở </a:t>
          </a:r>
          <a:r>
            <a:rPr lang="vi-VN" sz="2000" kern="1200" spc="-95" dirty="0">
              <a:solidFill>
                <a:srgbClr val="002060"/>
              </a:solidFill>
              <a:latin typeface="+mj-lt"/>
              <a:cs typeface="Times New Roman" panose="02020603050405020304" pitchFamily="18" charset="0"/>
            </a:rPr>
            <a:t>SMLT</a:t>
          </a:r>
          <a:endParaRPr lang="en-US" sz="2000" kern="1200" dirty="0">
            <a:solidFill>
              <a:srgbClr val="002060"/>
            </a:solidFill>
            <a:latin typeface="+mj-lt"/>
            <a:cs typeface="Times New Roman" panose="02020603050405020304" pitchFamily="18" charset="0"/>
          </a:endParaRPr>
        </a:p>
      </dsp:txBody>
      <dsp:txXfrm>
        <a:off x="3436164" y="4443751"/>
        <a:ext cx="4823942" cy="9618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DF5D1F-0438-4623-8D12-0797CF787659}">
      <dsp:nvSpPr>
        <dsp:cNvPr id="0" name=""/>
        <dsp:cNvSpPr/>
      </dsp:nvSpPr>
      <dsp:spPr>
        <a:xfrm>
          <a:off x="5410197" y="0"/>
          <a:ext cx="2246866" cy="190976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696729-A412-4F53-A272-48AD9D84E8BC}">
      <dsp:nvSpPr>
        <dsp:cNvPr id="0" name=""/>
        <dsp:cNvSpPr/>
      </dsp:nvSpPr>
      <dsp:spPr>
        <a:xfrm>
          <a:off x="2743197" y="0"/>
          <a:ext cx="2567299" cy="1952960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135A93-C896-4AC8-9189-91E53D906CF0}">
      <dsp:nvSpPr>
        <dsp:cNvPr id="0" name=""/>
        <dsp:cNvSpPr/>
      </dsp:nvSpPr>
      <dsp:spPr>
        <a:xfrm>
          <a:off x="152394" y="0"/>
          <a:ext cx="2323940" cy="200400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76AB50-CC04-4A1D-8BCF-A8DB686B94B1}">
      <dsp:nvSpPr>
        <dsp:cNvPr id="0" name=""/>
        <dsp:cNvSpPr/>
      </dsp:nvSpPr>
      <dsp:spPr>
        <a:xfrm>
          <a:off x="64000" y="2294205"/>
          <a:ext cx="1904340" cy="201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53340" bIns="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Túi</a:t>
          </a:r>
          <a:r>
            <a:rPr lang="en-US" sz="1400" kern="1200" dirty="0"/>
            <a:t> </a:t>
          </a:r>
          <a:r>
            <a:rPr lang="en-US" sz="1400" kern="1200" dirty="0" err="1"/>
            <a:t>thai</a:t>
          </a:r>
          <a:r>
            <a:rPr lang="en-US" sz="1400" kern="1200" dirty="0"/>
            <a:t> </a:t>
          </a:r>
          <a:r>
            <a:rPr lang="en-US" sz="1400" kern="1200" dirty="0" err="1"/>
            <a:t>nằm</a:t>
          </a:r>
          <a:r>
            <a:rPr lang="en-US" sz="1400" kern="1200" dirty="0"/>
            <a:t> </a:t>
          </a:r>
          <a:r>
            <a:rPr lang="en-US" sz="1400" kern="1200" dirty="0" err="1"/>
            <a:t>vị</a:t>
          </a:r>
          <a:r>
            <a:rPr lang="en-US" sz="1400" kern="1200" dirty="0"/>
            <a:t> </a:t>
          </a:r>
          <a:r>
            <a:rPr lang="en-US" sz="1400" kern="1200" dirty="0" err="1"/>
            <a:t>trí</a:t>
          </a:r>
          <a:r>
            <a:rPr lang="en-US" sz="1400" kern="1200" dirty="0"/>
            <a:t> VMC</a:t>
          </a:r>
        </a:p>
      </dsp:txBody>
      <dsp:txXfrm>
        <a:off x="64000" y="2294205"/>
        <a:ext cx="1904340" cy="201560"/>
      </dsp:txXfrm>
    </dsp:sp>
    <dsp:sp modelId="{39BA946E-D220-4D7D-B2F5-ABD695C5644D}">
      <dsp:nvSpPr>
        <dsp:cNvPr id="0" name=""/>
        <dsp:cNvSpPr/>
      </dsp:nvSpPr>
      <dsp:spPr>
        <a:xfrm>
          <a:off x="76209" y="2281232"/>
          <a:ext cx="1907630" cy="463627"/>
        </a:xfrm>
        <a:prstGeom prst="rect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62396D-0669-449D-88F3-337DFAD45B74}">
      <dsp:nvSpPr>
        <dsp:cNvPr id="0" name=""/>
        <dsp:cNvSpPr/>
      </dsp:nvSpPr>
      <dsp:spPr>
        <a:xfrm>
          <a:off x="2822337" y="2294205"/>
          <a:ext cx="1904340" cy="201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53340" bIns="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Doppler </a:t>
          </a:r>
          <a:r>
            <a:rPr lang="en-US" sz="1400" kern="1200" dirty="0" err="1"/>
            <a:t>quanh</a:t>
          </a:r>
          <a:r>
            <a:rPr lang="en-US" sz="1400" kern="1200" dirty="0"/>
            <a:t> </a:t>
          </a:r>
          <a:r>
            <a:rPr lang="en-US" sz="1400" kern="1200" dirty="0" err="1"/>
            <a:t>túi</a:t>
          </a:r>
          <a:r>
            <a:rPr lang="en-US" sz="1400" kern="1200" dirty="0"/>
            <a:t> </a:t>
          </a:r>
          <a:r>
            <a:rPr lang="en-US" sz="1400" kern="1200" dirty="0" err="1"/>
            <a:t>thai</a:t>
          </a:r>
          <a:endParaRPr lang="en-US" sz="1400" kern="1200" dirty="0"/>
        </a:p>
      </dsp:txBody>
      <dsp:txXfrm>
        <a:off x="2822337" y="2294205"/>
        <a:ext cx="1904340" cy="201560"/>
      </dsp:txXfrm>
    </dsp:sp>
    <dsp:sp modelId="{D4C058CF-C76C-44CD-AA59-BC678B4720A3}">
      <dsp:nvSpPr>
        <dsp:cNvPr id="0" name=""/>
        <dsp:cNvSpPr/>
      </dsp:nvSpPr>
      <dsp:spPr>
        <a:xfrm>
          <a:off x="2819400" y="2281238"/>
          <a:ext cx="1907630" cy="432827"/>
        </a:xfrm>
        <a:prstGeom prst="rect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CB26E0-4192-4172-A485-0561A0B27794}">
      <dsp:nvSpPr>
        <dsp:cNvPr id="0" name=""/>
        <dsp:cNvSpPr/>
      </dsp:nvSpPr>
      <dsp:spPr>
        <a:xfrm>
          <a:off x="5542138" y="2294205"/>
          <a:ext cx="1904340" cy="201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53340" bIns="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Hai </a:t>
          </a:r>
          <a:r>
            <a:rPr lang="en-US" sz="1400" kern="1200" dirty="0" err="1"/>
            <a:t>buồng</a:t>
          </a:r>
          <a:r>
            <a:rPr lang="en-US" sz="1400" kern="1200" dirty="0"/>
            <a:t> </a:t>
          </a:r>
          <a:r>
            <a:rPr lang="en-US" sz="1400" kern="1200" dirty="0" err="1"/>
            <a:t>trứng</a:t>
          </a:r>
          <a:endParaRPr lang="en-US" sz="1400" kern="1200" dirty="0"/>
        </a:p>
      </dsp:txBody>
      <dsp:txXfrm>
        <a:off x="5542138" y="2294205"/>
        <a:ext cx="1904340" cy="201560"/>
      </dsp:txXfrm>
    </dsp:sp>
    <dsp:sp modelId="{3A9A9B78-F5CB-4F43-A778-6F4F08087681}">
      <dsp:nvSpPr>
        <dsp:cNvPr id="0" name=""/>
        <dsp:cNvSpPr/>
      </dsp:nvSpPr>
      <dsp:spPr>
        <a:xfrm>
          <a:off x="5562607" y="2205035"/>
          <a:ext cx="1907630" cy="432839"/>
        </a:xfrm>
        <a:prstGeom prst="rect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938796-615C-45A5-A5C1-AE4C287C0A27}">
      <dsp:nvSpPr>
        <dsp:cNvPr id="0" name=""/>
        <dsp:cNvSpPr/>
      </dsp:nvSpPr>
      <dsp:spPr>
        <a:xfrm>
          <a:off x="0" y="1005218"/>
          <a:ext cx="2571749" cy="205739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9A70E7-3C32-4D6E-9022-814631294D23}">
      <dsp:nvSpPr>
        <dsp:cNvPr id="0" name=""/>
        <dsp:cNvSpPr/>
      </dsp:nvSpPr>
      <dsp:spPr>
        <a:xfrm>
          <a:off x="80690" y="3188307"/>
          <a:ext cx="2288857" cy="60764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Chèn</a:t>
          </a:r>
          <a:r>
            <a:rPr lang="en-US" sz="2000" kern="1200" dirty="0"/>
            <a:t> </a:t>
          </a:r>
          <a:r>
            <a:rPr lang="en-US" sz="2000" kern="1200" dirty="0" err="1"/>
            <a:t>bóng</a:t>
          </a:r>
          <a:endParaRPr lang="en-US" sz="2000" kern="1200" dirty="0"/>
        </a:p>
      </dsp:txBody>
      <dsp:txXfrm>
        <a:off x="80690" y="3188307"/>
        <a:ext cx="2288857" cy="607640"/>
      </dsp:txXfrm>
    </dsp:sp>
    <dsp:sp modelId="{B587444E-61DC-4714-98B0-87DCBA9C0026}">
      <dsp:nvSpPr>
        <dsp:cNvPr id="0" name=""/>
        <dsp:cNvSpPr/>
      </dsp:nvSpPr>
      <dsp:spPr>
        <a:xfrm>
          <a:off x="2828924" y="977106"/>
          <a:ext cx="2571749" cy="2057399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263248-BB11-4EB2-A0CD-092CB2444C4C}">
      <dsp:nvSpPr>
        <dsp:cNvPr id="0" name=""/>
        <dsp:cNvSpPr/>
      </dsp:nvSpPr>
      <dsp:spPr>
        <a:xfrm>
          <a:off x="2970384" y="3107621"/>
          <a:ext cx="2288857" cy="72009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Chèn</a:t>
          </a:r>
          <a:r>
            <a:rPr lang="en-US" sz="2000" kern="1200" dirty="0"/>
            <a:t> </a:t>
          </a:r>
          <a:r>
            <a:rPr lang="en-US" sz="2000" kern="1200" dirty="0" err="1"/>
            <a:t>bóng</a:t>
          </a:r>
          <a:endParaRPr lang="en-US" sz="2000" kern="1200" dirty="0"/>
        </a:p>
      </dsp:txBody>
      <dsp:txXfrm>
        <a:off x="2970384" y="3107621"/>
        <a:ext cx="2288857" cy="720090"/>
      </dsp:txXfrm>
    </dsp:sp>
    <dsp:sp modelId="{DAF0E38E-E6C1-41B0-9752-B0E82D5AFA5C}">
      <dsp:nvSpPr>
        <dsp:cNvPr id="0" name=""/>
        <dsp:cNvSpPr/>
      </dsp:nvSpPr>
      <dsp:spPr>
        <a:xfrm>
          <a:off x="5657849" y="977106"/>
          <a:ext cx="2571749" cy="2057399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453BD1-F067-47D6-9F02-13967161A612}">
      <dsp:nvSpPr>
        <dsp:cNvPr id="0" name=""/>
        <dsp:cNvSpPr/>
      </dsp:nvSpPr>
      <dsp:spPr>
        <a:xfrm>
          <a:off x="5809128" y="3107628"/>
          <a:ext cx="2288857" cy="72009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Chèn</a:t>
          </a:r>
          <a:r>
            <a:rPr lang="en-US" sz="2000" kern="1200" dirty="0"/>
            <a:t> </a:t>
          </a:r>
          <a:r>
            <a:rPr lang="en-US" sz="2000" kern="1200" dirty="0" err="1"/>
            <a:t>bóng</a:t>
          </a:r>
          <a:r>
            <a:rPr lang="en-US" sz="2000" kern="1200" dirty="0"/>
            <a:t> </a:t>
          </a:r>
          <a:r>
            <a:rPr lang="en-US" sz="2000" kern="1200" dirty="0" err="1"/>
            <a:t>ép</a:t>
          </a:r>
          <a:r>
            <a:rPr lang="en-US" sz="2000" kern="1200" dirty="0"/>
            <a:t> </a:t>
          </a:r>
          <a:r>
            <a:rPr lang="en-US" sz="2000" kern="1200" dirty="0" err="1"/>
            <a:t>vào</a:t>
          </a:r>
          <a:r>
            <a:rPr lang="en-US" sz="2000" kern="1200" dirty="0"/>
            <a:t> </a:t>
          </a:r>
          <a:r>
            <a:rPr lang="en-US" sz="2000" kern="1200" dirty="0" err="1"/>
            <a:t>túi</a:t>
          </a:r>
          <a:r>
            <a:rPr lang="en-US" sz="2000" kern="1200" dirty="0"/>
            <a:t> </a:t>
          </a:r>
          <a:r>
            <a:rPr lang="en-US" sz="2000" kern="1200" dirty="0" err="1"/>
            <a:t>thai</a:t>
          </a:r>
          <a:endParaRPr lang="en-US" sz="2000" kern="1200" dirty="0"/>
        </a:p>
      </dsp:txBody>
      <dsp:txXfrm>
        <a:off x="5809128" y="3107628"/>
        <a:ext cx="2288857" cy="7200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8AE1A6-8C49-4B7E-97C4-E8DACD8170FB}">
      <dsp:nvSpPr>
        <dsp:cNvPr id="0" name=""/>
        <dsp:cNvSpPr/>
      </dsp:nvSpPr>
      <dsp:spPr>
        <a:xfrm>
          <a:off x="853176" y="289"/>
          <a:ext cx="2038460" cy="1404499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7000" b="-4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08DE59-5B11-4756-B60E-DCDD100910D0}">
      <dsp:nvSpPr>
        <dsp:cNvPr id="0" name=""/>
        <dsp:cNvSpPr/>
      </dsp:nvSpPr>
      <dsp:spPr>
        <a:xfrm>
          <a:off x="853176" y="1404789"/>
          <a:ext cx="2038460" cy="75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Kiểm</a:t>
          </a:r>
          <a:r>
            <a:rPr lang="en-US" sz="2100" kern="1200" dirty="0"/>
            <a:t> </a:t>
          </a:r>
          <a:r>
            <a:rPr lang="en-US" sz="2100" kern="1200" dirty="0" err="1"/>
            <a:t>tra</a:t>
          </a:r>
          <a:r>
            <a:rPr lang="en-US" sz="2100" kern="1200" dirty="0"/>
            <a:t> </a:t>
          </a:r>
          <a:r>
            <a:rPr lang="en-US" sz="2100" kern="1200" dirty="0" err="1"/>
            <a:t>sau</a:t>
          </a:r>
          <a:r>
            <a:rPr lang="en-US" sz="2100" kern="1200" dirty="0"/>
            <a:t> 24h </a:t>
          </a:r>
          <a:r>
            <a:rPr lang="en-US" sz="2100" kern="1200" dirty="0" err="1"/>
            <a:t>đặt</a:t>
          </a:r>
          <a:r>
            <a:rPr lang="en-US" sz="2100" kern="1200" dirty="0"/>
            <a:t> Foley</a:t>
          </a:r>
        </a:p>
      </dsp:txBody>
      <dsp:txXfrm>
        <a:off x="853176" y="1404789"/>
        <a:ext cx="2038460" cy="756268"/>
      </dsp:txXfrm>
    </dsp:sp>
    <dsp:sp modelId="{388F2344-377D-40EB-A5E3-1F6796BCF785}">
      <dsp:nvSpPr>
        <dsp:cNvPr id="0" name=""/>
        <dsp:cNvSpPr/>
      </dsp:nvSpPr>
      <dsp:spPr>
        <a:xfrm>
          <a:off x="3095569" y="289"/>
          <a:ext cx="2038460" cy="1404499"/>
        </a:xfrm>
        <a:prstGeom prst="round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7000" b="-4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5C1375-43CA-4DCE-957F-62B8F92CE439}">
      <dsp:nvSpPr>
        <dsp:cNvPr id="0" name=""/>
        <dsp:cNvSpPr/>
      </dsp:nvSpPr>
      <dsp:spPr>
        <a:xfrm>
          <a:off x="3095569" y="1404789"/>
          <a:ext cx="2038460" cy="75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Rút</a:t>
          </a:r>
          <a:r>
            <a:rPr lang="en-US" sz="2100" kern="1200" dirty="0"/>
            <a:t> </a:t>
          </a:r>
          <a:r>
            <a:rPr lang="en-US" sz="2100" kern="1200" dirty="0" err="1"/>
            <a:t>bóng</a:t>
          </a:r>
          <a:r>
            <a:rPr lang="en-US" sz="2100" kern="1200" dirty="0"/>
            <a:t> </a:t>
          </a:r>
          <a:r>
            <a:rPr lang="en-US" sz="2100" kern="1200" dirty="0" err="1"/>
            <a:t>chèn</a:t>
          </a:r>
          <a:endParaRPr lang="en-US" sz="2100" kern="1200" dirty="0"/>
        </a:p>
      </dsp:txBody>
      <dsp:txXfrm>
        <a:off x="3095569" y="1404789"/>
        <a:ext cx="2038460" cy="756268"/>
      </dsp:txXfrm>
    </dsp:sp>
    <dsp:sp modelId="{08731F62-01B7-425B-8B9F-0E7E38C0A35A}">
      <dsp:nvSpPr>
        <dsp:cNvPr id="0" name=""/>
        <dsp:cNvSpPr/>
      </dsp:nvSpPr>
      <dsp:spPr>
        <a:xfrm>
          <a:off x="5337962" y="289"/>
          <a:ext cx="2038460" cy="1404499"/>
        </a:xfrm>
        <a:prstGeom prst="round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7000" b="-4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5A7552-3AC7-43A7-9AE4-F374CCD988F8}">
      <dsp:nvSpPr>
        <dsp:cNvPr id="0" name=""/>
        <dsp:cNvSpPr/>
      </dsp:nvSpPr>
      <dsp:spPr>
        <a:xfrm>
          <a:off x="5337962" y="1404789"/>
          <a:ext cx="2038460" cy="75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Hình</a:t>
          </a:r>
          <a:r>
            <a:rPr lang="en-US" sz="2100" kern="1200" dirty="0"/>
            <a:t> </a:t>
          </a:r>
          <a:r>
            <a:rPr lang="en-US" sz="2100" kern="1200" dirty="0" err="1"/>
            <a:t>ảnh</a:t>
          </a:r>
          <a:r>
            <a:rPr lang="en-US" sz="2100" kern="1200" dirty="0"/>
            <a:t> </a:t>
          </a:r>
          <a:r>
            <a:rPr lang="en-US" sz="2100" kern="1200" dirty="0" err="1"/>
            <a:t>túi</a:t>
          </a:r>
          <a:r>
            <a:rPr lang="en-US" sz="2100" kern="1200" dirty="0"/>
            <a:t> </a:t>
          </a:r>
          <a:r>
            <a:rPr lang="en-US" sz="2100" kern="1200" dirty="0" err="1"/>
            <a:t>thai</a:t>
          </a:r>
          <a:endParaRPr lang="en-US" sz="2100" kern="1200" dirty="0"/>
        </a:p>
      </dsp:txBody>
      <dsp:txXfrm>
        <a:off x="5337962" y="1404789"/>
        <a:ext cx="2038460" cy="756268"/>
      </dsp:txXfrm>
    </dsp:sp>
    <dsp:sp modelId="{BEDE2343-6A88-49C0-A37B-9CD4090255F2}">
      <dsp:nvSpPr>
        <dsp:cNvPr id="0" name=""/>
        <dsp:cNvSpPr/>
      </dsp:nvSpPr>
      <dsp:spPr>
        <a:xfrm>
          <a:off x="3095569" y="2364904"/>
          <a:ext cx="2038460" cy="1404499"/>
        </a:xfrm>
        <a:prstGeom prst="round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7000" b="-4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664B38-E9A3-4B39-A832-31208B06B8E1}">
      <dsp:nvSpPr>
        <dsp:cNvPr id="0" name=""/>
        <dsp:cNvSpPr/>
      </dsp:nvSpPr>
      <dsp:spPr>
        <a:xfrm>
          <a:off x="3095569" y="3769404"/>
          <a:ext cx="2038460" cy="75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Hình</a:t>
          </a:r>
          <a:r>
            <a:rPr lang="en-US" sz="2100" kern="1200" dirty="0"/>
            <a:t> </a:t>
          </a:r>
          <a:r>
            <a:rPr lang="en-US" sz="2100" kern="1200" dirty="0" err="1"/>
            <a:t>ảnh</a:t>
          </a:r>
          <a:r>
            <a:rPr lang="en-US" sz="2100" kern="1200" dirty="0"/>
            <a:t> </a:t>
          </a:r>
          <a:r>
            <a:rPr lang="en-US" sz="2100" kern="1200" dirty="0" err="1"/>
            <a:t>túi</a:t>
          </a:r>
          <a:r>
            <a:rPr lang="en-US" sz="2100" kern="1200" dirty="0"/>
            <a:t> </a:t>
          </a:r>
          <a:r>
            <a:rPr lang="en-US" sz="2100" kern="1200" dirty="0" err="1"/>
            <a:t>thai</a:t>
          </a:r>
          <a:endParaRPr lang="en-US" sz="2100" kern="1200" dirty="0"/>
        </a:p>
      </dsp:txBody>
      <dsp:txXfrm>
        <a:off x="3095569" y="3769404"/>
        <a:ext cx="2038460" cy="7562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0F10CB-2F5B-47D7-AC6C-C262548B44A3}">
      <dsp:nvSpPr>
        <dsp:cNvPr id="0" name=""/>
        <dsp:cNvSpPr/>
      </dsp:nvSpPr>
      <dsp:spPr>
        <a:xfrm>
          <a:off x="3387" y="906032"/>
          <a:ext cx="3613917" cy="267067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D8E0BD-B580-47F3-826E-174BD7BD9E5E}">
      <dsp:nvSpPr>
        <dsp:cNvPr id="0" name=""/>
        <dsp:cNvSpPr/>
      </dsp:nvSpPr>
      <dsp:spPr>
        <a:xfrm>
          <a:off x="247185" y="3694648"/>
          <a:ext cx="3114120" cy="3065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1700" kern="1200" dirty="0" err="1"/>
            <a:t>Sau</a:t>
          </a:r>
          <a:r>
            <a:rPr lang="en-US" sz="1700" kern="1200" dirty="0"/>
            <a:t> </a:t>
          </a:r>
          <a:r>
            <a:rPr lang="en-US" sz="1700" kern="1200" dirty="0" err="1"/>
            <a:t>khi</a:t>
          </a:r>
          <a:r>
            <a:rPr lang="en-US" sz="1700" kern="1200" dirty="0"/>
            <a:t> </a:t>
          </a:r>
          <a:r>
            <a:rPr lang="en-US" sz="1700" kern="1200" dirty="0" err="1"/>
            <a:t>hút</a:t>
          </a:r>
          <a:endParaRPr lang="en-US" sz="1700" kern="1200" dirty="0"/>
        </a:p>
      </dsp:txBody>
      <dsp:txXfrm>
        <a:off x="247185" y="3694648"/>
        <a:ext cx="3114120" cy="306564"/>
      </dsp:txXfrm>
    </dsp:sp>
    <dsp:sp modelId="{033B4287-6645-4A9C-B94B-5B1EF1C02F3A}">
      <dsp:nvSpPr>
        <dsp:cNvPr id="0" name=""/>
        <dsp:cNvSpPr/>
      </dsp:nvSpPr>
      <dsp:spPr>
        <a:xfrm>
          <a:off x="4381619" y="906032"/>
          <a:ext cx="3613917" cy="2670671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6DDCA2-1C8F-454E-81D5-9D03E7D400F3}">
      <dsp:nvSpPr>
        <dsp:cNvPr id="0" name=""/>
        <dsp:cNvSpPr/>
      </dsp:nvSpPr>
      <dsp:spPr>
        <a:xfrm>
          <a:off x="4786136" y="3612694"/>
          <a:ext cx="3114120" cy="3065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1700" kern="1200" dirty="0" err="1"/>
            <a:t>Sau</a:t>
          </a:r>
          <a:r>
            <a:rPr lang="en-US" sz="1700" kern="1200" dirty="0"/>
            <a:t> </a:t>
          </a:r>
          <a:r>
            <a:rPr lang="en-US" sz="1700" kern="1200" dirty="0" err="1"/>
            <a:t>khi</a:t>
          </a:r>
          <a:r>
            <a:rPr lang="en-US" sz="1700" kern="1200" dirty="0"/>
            <a:t> </a:t>
          </a:r>
          <a:r>
            <a:rPr lang="en-US" sz="1700" kern="1200" dirty="0" err="1"/>
            <a:t>hút</a:t>
          </a:r>
          <a:endParaRPr lang="en-US" sz="1700" kern="1200" dirty="0"/>
        </a:p>
      </dsp:txBody>
      <dsp:txXfrm>
        <a:off x="4786136" y="3612694"/>
        <a:ext cx="3114120" cy="3065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Picture Frame">
  <dgm:title val="Picture Frame"/>
  <dgm:desc val="Use to show pictures and the corresponding Level 1 text, both displayed in an offset frame. Works best with Level 1 text only."/>
  <dgm:catLst>
    <dgm:cat type="picture" pri="6500"/>
    <dgm:cat type="officeonline" pri="10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4927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Text" refType="w" fact="0"/>
              <dgm:constr type="t" for="ch" forName="ParentText" refType="h" fact="0.85"/>
              <dgm:constr type="w" for="ch" forName="ParentText" refType="w" fact="0.926"/>
              <dgm:constr type="h" for="ch" forName="ParentText" refType="h" fact="0.1463"/>
              <dgm:constr type="l" for="ch" forName="Accent1" refType="w" fact="0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.0721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if>
          <dgm:else name="Name6">
            <dgm:constrLst>
              <dgm:constr type="l" for="ch" forName="ParentText" refType="w" fact="0.0837"/>
              <dgm:constr type="t" for="ch" forName="ParentText" refType="h" fact="0.84"/>
              <dgm:constr type="w" for="ch" forName="ParentText" refType="w" fact="0.9163"/>
              <dgm:constr type="h" for="ch" forName="ParentText" refType="h" fact="0.1463"/>
              <dgm:constr type="l" for="ch" forName="Accent1" refType="w" fact="0.0724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else>
        </dgm:choos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l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Accent1" styleLbl="parChTrans1D1">
          <dgm:alg type="sp"/>
          <dgm:shape xmlns:r="http://schemas.openxmlformats.org/officeDocument/2006/relationships" type="rect" r:blip="" zOrderOff="10">
            <dgm:adjLst/>
          </dgm:shape>
          <dgm:presOf/>
        </dgm:layoutNode>
        <dgm:layoutNode name="Image" styleLbl="alignImgPlace1">
          <dgm:alg type="sp"/>
          <dgm:shape xmlns:r="http://schemas.openxmlformats.org/officeDocument/2006/relationships" type="rect" r:blip="" zOrderOff="-15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FD1E4-CDD8-46A9-8388-A2AFD385707F}" type="datetimeFigureOut">
              <a:rPr lang="en-US" smtClean="0"/>
              <a:t>28/02/2022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19CB0-5D76-4F75-BDEF-DF6C9476E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546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19CB0-5D76-4F75-BDEF-DF6C9476E0E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9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25400"/>
            <a:ext cx="9131300" cy="683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1" y="592942"/>
            <a:ext cx="2057399" cy="15406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28/02/2022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81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8550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28/02/2022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85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785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4326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8550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28/02/2022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85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785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9896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8550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28/02/2022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85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785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125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8550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28/02/2022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85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785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850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8550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28/02/2022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85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785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62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8550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28/02/2022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85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785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0494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8550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28/02/2022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85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785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45365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8550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28/02/2022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85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785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106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8550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28/02/2022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85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785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03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8550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28/02/2022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85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785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6100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28/02/2022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9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22057" y="0"/>
            <a:ext cx="6769100" cy="5340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22057" y="5971222"/>
            <a:ext cx="5734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Kênh cổ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TC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rỗng, buồng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TC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rỗng, không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tiếp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xúc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sz="18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thai</a:t>
            </a:r>
            <a:endParaRPr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3048000"/>
            <a:ext cx="5029200" cy="356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5666422"/>
            <a:ext cx="83883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Túi thai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nằm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chìm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VMC, cơ TC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giữa bàng quang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túi thai rất mỏng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1-3</a:t>
            </a:r>
            <a:r>
              <a:rPr sz="18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endParaRPr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19200" y="533400"/>
            <a:ext cx="6737350" cy="4591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5675" y="457200"/>
            <a:ext cx="7350125" cy="4711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93139" y="5666422"/>
            <a:ext cx="69113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Tăng sinh mạch máu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quanh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túi thai: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biệt giữa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thai sống tại</a:t>
            </a:r>
            <a:r>
              <a:rPr sz="18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sẹo  </a:t>
            </a:r>
            <a:r>
              <a:rPr sz="1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MLT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với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thai chết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tử cung 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quyết định điều trị hợp</a:t>
            </a:r>
            <a:r>
              <a:rPr sz="18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endParaRPr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9825" y="309625"/>
            <a:ext cx="6594475" cy="65483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9111" y="309083"/>
            <a:ext cx="691070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47770" algn="l"/>
              </a:tabLst>
            </a:pPr>
            <a:r>
              <a:rPr b="1" spc="-5" dirty="0"/>
              <a:t>CHẨN</a:t>
            </a:r>
            <a:r>
              <a:rPr b="1" spc="25" dirty="0"/>
              <a:t> </a:t>
            </a:r>
            <a:r>
              <a:rPr b="1" spc="-5" dirty="0"/>
              <a:t>ĐOÁN	</a:t>
            </a:r>
            <a:r>
              <a:rPr b="1" dirty="0"/>
              <a:t>PHÂN</a:t>
            </a:r>
            <a:r>
              <a:rPr b="1" spc="-80" dirty="0"/>
              <a:t> </a:t>
            </a:r>
            <a:r>
              <a:rPr b="1" spc="-5" dirty="0"/>
              <a:t>BIỆT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1090167"/>
            <a:ext cx="6871334" cy="1991995"/>
          </a:xfrm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marL="137795" indent="-125730">
              <a:lnSpc>
                <a:spcPct val="100000"/>
              </a:lnSpc>
              <a:spcBef>
                <a:spcPts val="1900"/>
              </a:spcBef>
              <a:buSzPct val="96428"/>
              <a:buChar char="•"/>
              <a:tabLst>
                <a:tab pos="138430" algn="l"/>
              </a:tabLst>
            </a:pPr>
            <a:r>
              <a:rPr sz="2800" dirty="0">
                <a:latin typeface="+mj-lt"/>
                <a:cs typeface="Times New Roman" panose="02020603050405020304" pitchFamily="18" charset="0"/>
              </a:rPr>
              <a:t>Thai trong 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lòng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TC 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bám</a:t>
            </a:r>
            <a:r>
              <a:rPr sz="2800" spc="-20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thấp</a:t>
            </a:r>
          </a:p>
          <a:p>
            <a:pPr marL="137795" indent="-125730">
              <a:lnSpc>
                <a:spcPct val="100000"/>
              </a:lnSpc>
              <a:spcBef>
                <a:spcPts val="1795"/>
              </a:spcBef>
              <a:buSzPct val="96428"/>
              <a:buChar char="•"/>
              <a:tabLst>
                <a:tab pos="138430" algn="l"/>
              </a:tabLst>
            </a:pPr>
            <a:r>
              <a:rPr sz="2800" dirty="0">
                <a:latin typeface="+mj-lt"/>
                <a:cs typeface="Times New Roman" panose="02020603050405020304" pitchFamily="18" charset="0"/>
              </a:rPr>
              <a:t>Thai 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đang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sẩy và tụt xuống ngang vết</a:t>
            </a:r>
            <a:r>
              <a:rPr sz="2800" spc="-40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800" spc="-75" dirty="0">
                <a:latin typeface="+mj-lt"/>
                <a:cs typeface="Times New Roman" panose="02020603050405020304" pitchFamily="18" charset="0"/>
              </a:rPr>
              <a:t>MLT</a:t>
            </a:r>
            <a:endParaRPr sz="2800" dirty="0">
              <a:latin typeface="+mj-lt"/>
              <a:cs typeface="Times New Roman" panose="02020603050405020304" pitchFamily="18" charset="0"/>
            </a:endParaRPr>
          </a:p>
          <a:p>
            <a:pPr marL="137795" indent="-125730">
              <a:lnSpc>
                <a:spcPct val="100000"/>
              </a:lnSpc>
              <a:spcBef>
                <a:spcPts val="1805"/>
              </a:spcBef>
              <a:buSzPct val="96428"/>
              <a:buChar char="•"/>
              <a:tabLst>
                <a:tab pos="138430" algn="l"/>
              </a:tabLst>
            </a:pPr>
            <a:r>
              <a:rPr sz="2800" dirty="0">
                <a:latin typeface="+mj-lt"/>
                <a:cs typeface="Times New Roman" panose="02020603050405020304" pitchFamily="18" charset="0"/>
              </a:rPr>
              <a:t>Thai ở 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cổ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TC</a:t>
            </a:r>
            <a:r>
              <a:rPr sz="2800" spc="-45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(Hofmann)</a:t>
            </a:r>
            <a:endParaRPr sz="2800" dirty="0"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436057"/>
              </p:ext>
            </p:extLst>
          </p:nvPr>
        </p:nvGraphicFramePr>
        <p:xfrm>
          <a:off x="69850" y="3351276"/>
          <a:ext cx="8900160" cy="34593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5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11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Lâm</a:t>
                      </a:r>
                      <a:r>
                        <a:rPr sz="2000" b="1" spc="-15" dirty="0">
                          <a:solidFill>
                            <a:srgbClr val="FFFFFF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sàng</a:t>
                      </a:r>
                      <a:endParaRPr sz="200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7B9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Siêu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âm</a:t>
                      </a:r>
                      <a:endParaRPr sz="200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7B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3271">
                <a:tc>
                  <a:txBody>
                    <a:bodyPr/>
                    <a:lstStyle/>
                    <a:p>
                      <a:pPr marL="434340" indent="-343535">
                        <a:lnSpc>
                          <a:spcPct val="100000"/>
                        </a:lnSpc>
                        <a:spcBef>
                          <a:spcPts val="305"/>
                        </a:spcBef>
                        <a:buAutoNum type="arabicPeriod"/>
                        <a:tabLst>
                          <a:tab pos="433705" algn="l"/>
                          <a:tab pos="434340" algn="l"/>
                        </a:tabLst>
                      </a:pPr>
                      <a:r>
                        <a:rPr sz="20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TC </a:t>
                      </a:r>
                      <a:r>
                        <a:rPr sz="2000" spc="-5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nhỏ. </a:t>
                      </a:r>
                      <a:r>
                        <a:rPr sz="20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cổ TC </a:t>
                      </a:r>
                      <a:r>
                        <a:rPr sz="2000" spc="-5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phình</a:t>
                      </a:r>
                      <a:r>
                        <a:rPr sz="2000" spc="-85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0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to</a:t>
                      </a:r>
                    </a:p>
                    <a:p>
                      <a:pPr marL="434340" indent="-343535">
                        <a:lnSpc>
                          <a:spcPct val="100000"/>
                        </a:lnSpc>
                        <a:spcBef>
                          <a:spcPts val="600"/>
                        </a:spcBef>
                        <a:buAutoNum type="arabicPeriod"/>
                        <a:tabLst>
                          <a:tab pos="433705" algn="l"/>
                          <a:tab pos="434340" algn="l"/>
                        </a:tabLst>
                      </a:pPr>
                      <a:r>
                        <a:rPr sz="2000" spc="-5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Lỗ trong </a:t>
                      </a:r>
                      <a:r>
                        <a:rPr sz="20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cổ TC không </a:t>
                      </a:r>
                      <a:r>
                        <a:rPr sz="2000" spc="-5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nở</a:t>
                      </a:r>
                      <a:r>
                        <a:rPr sz="2000" spc="-11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0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to</a:t>
                      </a:r>
                    </a:p>
                    <a:p>
                      <a:pPr marL="434340" indent="-343535">
                        <a:lnSpc>
                          <a:spcPct val="100000"/>
                        </a:lnSpc>
                        <a:spcBef>
                          <a:spcPts val="600"/>
                        </a:spcBef>
                        <a:buAutoNum type="arabicPeriod"/>
                        <a:tabLst>
                          <a:tab pos="433705" algn="l"/>
                          <a:tab pos="434340" algn="l"/>
                        </a:tabLst>
                      </a:pPr>
                      <a:r>
                        <a:rPr sz="2000" spc="-1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Nạo </a:t>
                      </a:r>
                      <a:r>
                        <a:rPr sz="2000" spc="-5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NMTC không </a:t>
                      </a:r>
                      <a:r>
                        <a:rPr sz="20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có mô</a:t>
                      </a:r>
                      <a:r>
                        <a:rPr sz="2000" spc="-2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000" spc="-5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nhau</a:t>
                      </a:r>
                      <a:endParaRPr sz="200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434340" indent="-343535">
                        <a:lnSpc>
                          <a:spcPct val="100000"/>
                        </a:lnSpc>
                        <a:spcBef>
                          <a:spcPts val="600"/>
                        </a:spcBef>
                        <a:buAutoNum type="arabicPeriod"/>
                        <a:tabLst>
                          <a:tab pos="433705" algn="l"/>
                          <a:tab pos="434340" algn="l"/>
                        </a:tabLst>
                      </a:pPr>
                      <a:r>
                        <a:rPr sz="2000" spc="-5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Lỗ ngoài </a:t>
                      </a:r>
                      <a:r>
                        <a:rPr sz="20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cổ TC mở to </a:t>
                      </a:r>
                      <a:r>
                        <a:rPr sz="2000" spc="-5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hơn </a:t>
                      </a:r>
                      <a:r>
                        <a:rPr sz="20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sẩy</a:t>
                      </a:r>
                      <a:r>
                        <a:rPr sz="2000" spc="-15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0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thai</a:t>
                      </a: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6DF"/>
                    </a:solidFill>
                  </a:tcPr>
                </a:tc>
                <a:tc>
                  <a:txBody>
                    <a:bodyPr/>
                    <a:lstStyle/>
                    <a:p>
                      <a:pPr marL="434975" indent="-342900">
                        <a:lnSpc>
                          <a:spcPct val="100000"/>
                        </a:lnSpc>
                        <a:spcBef>
                          <a:spcPts val="305"/>
                        </a:spcBef>
                        <a:buAutoNum type="arabicPeriod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2000" spc="-5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Buồng </a:t>
                      </a:r>
                      <a:r>
                        <a:rPr sz="20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TC </a:t>
                      </a:r>
                      <a:r>
                        <a:rPr sz="2000" spc="-5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trống, </a:t>
                      </a:r>
                      <a:r>
                        <a:rPr sz="20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chỉ có túi thai</a:t>
                      </a:r>
                      <a:r>
                        <a:rPr sz="2000" spc="-125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000" spc="-5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giả</a:t>
                      </a:r>
                      <a:endParaRPr sz="200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434975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buAutoNum type="arabicPeriod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2000" spc="-5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NMTC giả màng </a:t>
                      </a:r>
                      <a:r>
                        <a:rPr sz="20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rụng</a:t>
                      </a:r>
                      <a:r>
                        <a:rPr sz="2000" spc="-3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000" spc="-5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dày</a:t>
                      </a:r>
                      <a:endParaRPr sz="200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434975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buAutoNum type="arabicPeriod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2000" spc="-1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Cấu </a:t>
                      </a:r>
                      <a:r>
                        <a:rPr sz="2000" spc="-5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trúc thành </a:t>
                      </a:r>
                      <a:r>
                        <a:rPr sz="20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TC tán</a:t>
                      </a:r>
                      <a:r>
                        <a:rPr sz="2000" spc="-9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000" spc="-1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xạ</a:t>
                      </a:r>
                      <a:endParaRPr sz="200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434975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buAutoNum type="arabicPeriod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20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TC </a:t>
                      </a:r>
                      <a:r>
                        <a:rPr sz="2000" spc="-5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hình đồng hồ</a:t>
                      </a:r>
                      <a:r>
                        <a:rPr sz="2000" spc="-35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0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cát</a:t>
                      </a:r>
                    </a:p>
                    <a:p>
                      <a:pPr marL="434975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buAutoNum type="arabicPeriod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2000" spc="-5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Cổ </a:t>
                      </a:r>
                      <a:r>
                        <a:rPr sz="20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TC </a:t>
                      </a:r>
                      <a:r>
                        <a:rPr sz="2000" spc="-5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phình</a:t>
                      </a:r>
                      <a:r>
                        <a:rPr sz="2000" spc="-55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0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to</a:t>
                      </a:r>
                    </a:p>
                    <a:p>
                      <a:pPr marL="434975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buAutoNum type="arabicPeriod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2000" spc="-5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Có </a:t>
                      </a:r>
                      <a:r>
                        <a:rPr sz="20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túi thai trong kênh</a:t>
                      </a:r>
                      <a:r>
                        <a:rPr sz="2000" spc="-11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0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TC</a:t>
                      </a:r>
                    </a:p>
                    <a:p>
                      <a:pPr marL="434975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buAutoNum type="arabicPeriod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2000" spc="-5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Có </a:t>
                      </a:r>
                      <a:r>
                        <a:rPr sz="20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mô </a:t>
                      </a:r>
                      <a:r>
                        <a:rPr sz="2000" spc="-5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nhau </a:t>
                      </a:r>
                      <a:r>
                        <a:rPr sz="20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tại cổ </a:t>
                      </a:r>
                      <a:r>
                        <a:rPr sz="2000" spc="-5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sz="2000" spc="-95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000" spc="-5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CTC</a:t>
                      </a:r>
                      <a:endParaRPr sz="200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434975" indent="-342900">
                        <a:lnSpc>
                          <a:spcPct val="100000"/>
                        </a:lnSpc>
                        <a:spcBef>
                          <a:spcPts val="605"/>
                        </a:spcBef>
                        <a:buAutoNum type="arabicPeriod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2000" spc="-5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Lỗ </a:t>
                      </a:r>
                      <a:r>
                        <a:rPr sz="20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trong </a:t>
                      </a:r>
                      <a:r>
                        <a:rPr sz="2000" spc="-5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CTC đóng</a:t>
                      </a:r>
                      <a:r>
                        <a:rPr sz="2000" spc="-45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0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kín</a:t>
                      </a: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0430" y="668591"/>
            <a:ext cx="7340600" cy="727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ĐIỀU </a:t>
            </a:r>
            <a:r>
              <a:rPr dirty="0"/>
              <a:t>TRỊ THAI Ở SẸO</a:t>
            </a:r>
            <a:r>
              <a:rPr spc="-300" dirty="0"/>
              <a:t> </a:t>
            </a:r>
            <a:r>
              <a:rPr spc="-114" dirty="0"/>
              <a:t>MLT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8015" y="1502663"/>
            <a:ext cx="7886065" cy="3649397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361950" marR="5080" indent="-349250" algn="just">
              <a:lnSpc>
                <a:spcPct val="79500"/>
              </a:lnSpc>
              <a:spcBef>
                <a:spcPts val="880"/>
              </a:spcBef>
              <a:buClr>
                <a:srgbClr val="6EB7D6"/>
              </a:buClr>
              <a:buSzPct val="108928"/>
              <a:buChar char=""/>
              <a:tabLst>
                <a:tab pos="361950" algn="l"/>
              </a:tabLst>
            </a:pPr>
            <a:r>
              <a:rPr sz="2800" spc="-5" dirty="0">
                <a:solidFill>
                  <a:srgbClr val="002060"/>
                </a:solidFill>
                <a:cs typeface="Times New Roman" panose="02020603050405020304" pitchFamily="18" charset="0"/>
              </a:rPr>
              <a:t>Hiện </a:t>
            </a:r>
            <a:r>
              <a:rPr sz="2800" dirty="0">
                <a:solidFill>
                  <a:srgbClr val="002060"/>
                </a:solidFill>
                <a:cs typeface="Times New Roman" panose="02020603050405020304" pitchFamily="18" charset="0"/>
              </a:rPr>
              <a:t>nay chưa có phương pháp </a:t>
            </a:r>
            <a:r>
              <a:rPr sz="2800" spc="-5" dirty="0">
                <a:solidFill>
                  <a:srgbClr val="002060"/>
                </a:solidFill>
                <a:cs typeface="Times New Roman" panose="02020603050405020304" pitchFamily="18" charset="0"/>
              </a:rPr>
              <a:t>ưu </a:t>
            </a:r>
            <a:r>
              <a:rPr sz="2800" dirty="0">
                <a:solidFill>
                  <a:srgbClr val="002060"/>
                </a:solidFill>
                <a:cs typeface="Times New Roman" panose="02020603050405020304" pitchFamily="18" charset="0"/>
              </a:rPr>
              <a:t>việt để </a:t>
            </a:r>
            <a:r>
              <a:rPr sz="2800" spc="-135" dirty="0">
                <a:solidFill>
                  <a:srgbClr val="002060"/>
                </a:solidFill>
                <a:cs typeface="Times New Roman" panose="02020603050405020304" pitchFamily="18" charset="0"/>
              </a:rPr>
              <a:t>điều  </a:t>
            </a:r>
            <a:r>
              <a:rPr sz="2800" dirty="0">
                <a:solidFill>
                  <a:srgbClr val="002060"/>
                </a:solidFill>
                <a:cs typeface="Times New Roman" panose="02020603050405020304" pitchFamily="18" charset="0"/>
              </a:rPr>
              <a:t>trị </a:t>
            </a:r>
            <a:r>
              <a:rPr sz="2800" spc="-5" dirty="0">
                <a:solidFill>
                  <a:srgbClr val="002060"/>
                </a:solidFill>
                <a:cs typeface="Times New Roman" panose="02020603050405020304" pitchFamily="18" charset="0"/>
              </a:rPr>
              <a:t>thai </a:t>
            </a:r>
            <a:r>
              <a:rPr sz="2800" dirty="0">
                <a:solidFill>
                  <a:srgbClr val="002060"/>
                </a:solidFill>
                <a:cs typeface="Times New Roman" panose="02020603050405020304" pitchFamily="18" charset="0"/>
              </a:rPr>
              <a:t>ở sẹo </a:t>
            </a:r>
            <a:r>
              <a:rPr sz="2800" spc="-70" dirty="0">
                <a:solidFill>
                  <a:srgbClr val="002060"/>
                </a:solidFill>
                <a:cs typeface="Times New Roman" panose="02020603050405020304" pitchFamily="18" charset="0"/>
              </a:rPr>
              <a:t>MLT </a:t>
            </a:r>
            <a:r>
              <a:rPr sz="2800" dirty="0">
                <a:solidFill>
                  <a:srgbClr val="002060"/>
                </a:solidFill>
                <a:cs typeface="Times New Roman" panose="02020603050405020304" pitchFamily="18" charset="0"/>
              </a:rPr>
              <a:t>có tình trạng huyết động học  ổn </a:t>
            </a:r>
            <a:r>
              <a:rPr sz="2800" spc="-5" dirty="0">
                <a:solidFill>
                  <a:srgbClr val="002060"/>
                </a:solidFill>
                <a:cs typeface="Times New Roman" panose="02020603050405020304" pitchFamily="18" charset="0"/>
              </a:rPr>
              <a:t>định.</a:t>
            </a:r>
            <a:endParaRPr sz="28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6EB7D6"/>
              </a:buClr>
              <a:buFont typeface="Arial"/>
              <a:buChar char=""/>
            </a:pPr>
            <a:endParaRPr sz="365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361950" marR="6985" indent="-349250" algn="just">
              <a:lnSpc>
                <a:spcPct val="78900"/>
              </a:lnSpc>
              <a:buClr>
                <a:srgbClr val="6EB7D6"/>
              </a:buClr>
              <a:buSzPct val="108928"/>
              <a:buChar char=""/>
              <a:tabLst>
                <a:tab pos="361950" algn="l"/>
              </a:tabLst>
            </a:pPr>
            <a:r>
              <a:rPr sz="2800" spc="-5" dirty="0">
                <a:solidFill>
                  <a:srgbClr val="002060"/>
                </a:solidFill>
                <a:cs typeface="Times New Roman" panose="02020603050405020304" pitchFamily="18" charset="0"/>
              </a:rPr>
              <a:t>1/2 </a:t>
            </a:r>
            <a:r>
              <a:rPr sz="2800" dirty="0">
                <a:solidFill>
                  <a:srgbClr val="002060"/>
                </a:solidFill>
                <a:cs typeface="Times New Roman" panose="02020603050405020304" pitchFamily="18" charset="0"/>
              </a:rPr>
              <a:t>số </a:t>
            </a:r>
            <a:r>
              <a:rPr sz="2800" spc="-5" dirty="0">
                <a:solidFill>
                  <a:srgbClr val="002060"/>
                </a:solidFill>
                <a:cs typeface="Times New Roman" panose="02020603050405020304" pitchFamily="18" charset="0"/>
              </a:rPr>
              <a:t>BN được theo </a:t>
            </a:r>
            <a:r>
              <a:rPr sz="2800" dirty="0">
                <a:solidFill>
                  <a:srgbClr val="002060"/>
                </a:solidFill>
                <a:cs typeface="Times New Roman" panose="02020603050405020304" pitchFamily="18" charset="0"/>
              </a:rPr>
              <a:t>dõi có vỡ tử </a:t>
            </a:r>
            <a:r>
              <a:rPr sz="2800" spc="-5" dirty="0">
                <a:solidFill>
                  <a:srgbClr val="002060"/>
                </a:solidFill>
                <a:cs typeface="Times New Roman" panose="02020603050405020304" pitchFamily="18" charset="0"/>
              </a:rPr>
              <a:t>cung </a:t>
            </a:r>
            <a:r>
              <a:rPr sz="2800" spc="-140" dirty="0">
                <a:solidFill>
                  <a:srgbClr val="002060"/>
                </a:solidFill>
                <a:cs typeface="Times New Roman" panose="02020603050405020304" pitchFamily="18" charset="0"/>
              </a:rPr>
              <a:t>hoặc  </a:t>
            </a:r>
            <a:r>
              <a:rPr sz="2800" dirty="0">
                <a:solidFill>
                  <a:srgbClr val="002060"/>
                </a:solidFill>
                <a:cs typeface="Times New Roman" panose="02020603050405020304" pitchFamily="18" charset="0"/>
              </a:rPr>
              <a:t>xuất </a:t>
            </a:r>
            <a:r>
              <a:rPr sz="2800" spc="-5" dirty="0">
                <a:solidFill>
                  <a:srgbClr val="002060"/>
                </a:solidFill>
                <a:cs typeface="Times New Roman" panose="02020603050405020304" pitchFamily="18" charset="0"/>
              </a:rPr>
              <a:t>huyết </a:t>
            </a:r>
            <a:r>
              <a:rPr sz="2800" dirty="0">
                <a:solidFill>
                  <a:srgbClr val="002060"/>
                </a:solidFill>
                <a:cs typeface="Times New Roman" panose="02020603050405020304" pitchFamily="18" charset="0"/>
              </a:rPr>
              <a:t>ồ ạt </a:t>
            </a:r>
            <a:r>
              <a:rPr sz="2800" spc="-5" dirty="0">
                <a:solidFill>
                  <a:srgbClr val="002060"/>
                </a:solidFill>
                <a:cs typeface="Times New Roman" panose="02020603050405020304" pitchFamily="18" charset="0"/>
              </a:rPr>
              <a:t>*→ </a:t>
            </a:r>
            <a:r>
              <a:rPr sz="2800" dirty="0">
                <a:solidFill>
                  <a:srgbClr val="002060"/>
                </a:solidFill>
                <a:cs typeface="Times New Roman" panose="02020603050405020304" pitchFamily="18" charset="0"/>
              </a:rPr>
              <a:t>cần phải </a:t>
            </a:r>
            <a:r>
              <a:rPr sz="2800" spc="-5" dirty="0">
                <a:solidFill>
                  <a:srgbClr val="002060"/>
                </a:solidFill>
                <a:cs typeface="Times New Roman" panose="02020603050405020304" pitchFamily="18" charset="0"/>
              </a:rPr>
              <a:t>CDTK trong TCN</a:t>
            </a:r>
            <a:r>
              <a:rPr sz="2800" spc="-55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sz="2800" dirty="0">
                <a:solidFill>
                  <a:srgbClr val="002060"/>
                </a:solidFill>
                <a:cs typeface="Times New Roman" panose="02020603050405020304" pitchFamily="18" charset="0"/>
              </a:rPr>
              <a:t>I.</a:t>
            </a:r>
          </a:p>
          <a:p>
            <a:pPr>
              <a:lnSpc>
                <a:spcPct val="100000"/>
              </a:lnSpc>
              <a:buClr>
                <a:srgbClr val="6EB7D6"/>
              </a:buClr>
              <a:buFont typeface="Arial"/>
              <a:buChar char=""/>
            </a:pPr>
            <a:endParaRPr sz="37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361950" marR="6985" indent="-349250" algn="just">
              <a:lnSpc>
                <a:spcPct val="78900"/>
              </a:lnSpc>
              <a:spcBef>
                <a:spcPts val="5"/>
              </a:spcBef>
              <a:buClr>
                <a:srgbClr val="6EB7D6"/>
              </a:buClr>
              <a:buSzPct val="108928"/>
              <a:buChar char=""/>
              <a:tabLst>
                <a:tab pos="361950" algn="l"/>
              </a:tabLst>
            </a:pPr>
            <a:r>
              <a:rPr sz="2800" dirty="0">
                <a:solidFill>
                  <a:srgbClr val="002060"/>
                </a:solidFill>
                <a:cs typeface="Times New Roman" panose="02020603050405020304" pitchFamily="18" charset="0"/>
              </a:rPr>
              <a:t>Mục </a:t>
            </a:r>
            <a:r>
              <a:rPr sz="2800" spc="-5" dirty="0">
                <a:solidFill>
                  <a:srgbClr val="002060"/>
                </a:solidFill>
                <a:cs typeface="Times New Roman" panose="02020603050405020304" pitchFamily="18" charset="0"/>
              </a:rPr>
              <a:t>đích điều trị là </a:t>
            </a:r>
            <a:r>
              <a:rPr sz="2800" dirty="0">
                <a:solidFill>
                  <a:srgbClr val="002060"/>
                </a:solidFill>
                <a:cs typeface="Times New Roman" panose="02020603050405020304" pitchFamily="18" charset="0"/>
              </a:rPr>
              <a:t>huỷ thai, </a:t>
            </a:r>
            <a:r>
              <a:rPr sz="2800" spc="-5" dirty="0">
                <a:solidFill>
                  <a:srgbClr val="002060"/>
                </a:solidFill>
                <a:cs typeface="Times New Roman" panose="02020603050405020304" pitchFamily="18" charset="0"/>
              </a:rPr>
              <a:t>loại </a:t>
            </a:r>
            <a:r>
              <a:rPr sz="2800" dirty="0">
                <a:solidFill>
                  <a:srgbClr val="002060"/>
                </a:solidFill>
                <a:cs typeface="Times New Roman" panose="02020603050405020304" pitchFamily="18" charset="0"/>
              </a:rPr>
              <a:t>bỏ </a:t>
            </a:r>
            <a:r>
              <a:rPr sz="2800" spc="-5" dirty="0">
                <a:solidFill>
                  <a:srgbClr val="002060"/>
                </a:solidFill>
                <a:cs typeface="Times New Roman" panose="02020603050405020304" pitchFamily="18" charset="0"/>
              </a:rPr>
              <a:t>túi </a:t>
            </a:r>
            <a:r>
              <a:rPr sz="2800" dirty="0">
                <a:solidFill>
                  <a:srgbClr val="002060"/>
                </a:solidFill>
                <a:cs typeface="Times New Roman" panose="02020603050405020304" pitchFamily="18" charset="0"/>
              </a:rPr>
              <a:t>thai </a:t>
            </a:r>
            <a:r>
              <a:rPr sz="2800" spc="-260" dirty="0">
                <a:solidFill>
                  <a:srgbClr val="002060"/>
                </a:solidFill>
                <a:cs typeface="Times New Roman" panose="02020603050405020304" pitchFamily="18" charset="0"/>
              </a:rPr>
              <a:t>và  </a:t>
            </a:r>
            <a:r>
              <a:rPr sz="2800" spc="-5" dirty="0">
                <a:solidFill>
                  <a:srgbClr val="002060"/>
                </a:solidFill>
                <a:cs typeface="Times New Roman" panose="02020603050405020304" pitchFamily="18" charset="0"/>
              </a:rPr>
              <a:t>duy </a:t>
            </a:r>
            <a:r>
              <a:rPr sz="2800" dirty="0">
                <a:solidFill>
                  <a:srgbClr val="002060"/>
                </a:solidFill>
                <a:cs typeface="Times New Roman" panose="02020603050405020304" pitchFamily="18" charset="0"/>
              </a:rPr>
              <a:t>trì khả năng </a:t>
            </a:r>
            <a:r>
              <a:rPr sz="2800" spc="-5" dirty="0">
                <a:solidFill>
                  <a:srgbClr val="002060"/>
                </a:solidFill>
                <a:cs typeface="Times New Roman" panose="02020603050405020304" pitchFamily="18" charset="0"/>
              </a:rPr>
              <a:t>sinh </a:t>
            </a:r>
            <a:r>
              <a:rPr sz="2800" dirty="0">
                <a:solidFill>
                  <a:srgbClr val="002060"/>
                </a:solidFill>
                <a:cs typeface="Times New Roman" panose="02020603050405020304" pitchFamily="18" charset="0"/>
              </a:rPr>
              <a:t>sản của</a:t>
            </a:r>
            <a:r>
              <a:rPr sz="2800" spc="2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sz="2800" spc="-5" dirty="0">
                <a:solidFill>
                  <a:srgbClr val="002060"/>
                </a:solidFill>
                <a:cs typeface="Times New Roman" panose="02020603050405020304" pitchFamily="18" charset="0"/>
              </a:rPr>
              <a:t>BN.</a:t>
            </a:r>
            <a:endParaRPr sz="28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5030" y="153034"/>
            <a:ext cx="7395209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63700" marR="5080" indent="-1651635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CÁC </a:t>
            </a:r>
            <a:r>
              <a:rPr sz="4000" dirty="0"/>
              <a:t>PHƯƠNG PHÁP </a:t>
            </a:r>
            <a:r>
              <a:rPr sz="4000" spc="-5" dirty="0"/>
              <a:t>ĐIỀU</a:t>
            </a:r>
            <a:r>
              <a:rPr sz="4000" spc="-254" dirty="0"/>
              <a:t> </a:t>
            </a:r>
            <a:r>
              <a:rPr sz="4000" dirty="0"/>
              <a:t>TRỊ  THAI Ở SẸO</a:t>
            </a:r>
            <a:r>
              <a:rPr sz="4000" spc="-40" dirty="0"/>
              <a:t> </a:t>
            </a:r>
            <a:r>
              <a:rPr sz="4000" spc="-105" dirty="0"/>
              <a:t>MLT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524000" y="1600200"/>
            <a:ext cx="3873500" cy="4110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885" indent="-33782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0520" algn="l"/>
              </a:tabLst>
            </a:pPr>
            <a:r>
              <a:rPr sz="2400" u="heavy" spc="-5" dirty="0">
                <a:solidFill>
                  <a:srgbClr val="002060"/>
                </a:solidFill>
                <a:uFill>
                  <a:solidFill>
                    <a:srgbClr val="6F2F9F"/>
                  </a:solidFill>
                </a:uFill>
                <a:latin typeface="+mj-lt"/>
                <a:cs typeface="Times New Roman" panose="02020603050405020304" pitchFamily="18" charset="0"/>
              </a:rPr>
              <a:t>Nội</a:t>
            </a:r>
            <a:r>
              <a:rPr sz="2400" u="heavy" spc="10" dirty="0">
                <a:solidFill>
                  <a:srgbClr val="002060"/>
                </a:solidFill>
                <a:uFill>
                  <a:solidFill>
                    <a:srgbClr val="6F2F9F"/>
                  </a:solidFill>
                </a:uFill>
                <a:latin typeface="+mj-lt"/>
                <a:cs typeface="Times New Roman" panose="02020603050405020304" pitchFamily="18" charset="0"/>
              </a:rPr>
              <a:t> </a:t>
            </a:r>
            <a:r>
              <a:rPr sz="2400" u="heavy" spc="-5" dirty="0">
                <a:solidFill>
                  <a:srgbClr val="002060"/>
                </a:solidFill>
                <a:uFill>
                  <a:solidFill>
                    <a:srgbClr val="6F2F9F"/>
                  </a:solidFill>
                </a:uFill>
                <a:latin typeface="+mj-lt"/>
                <a:cs typeface="Times New Roman" panose="02020603050405020304" pitchFamily="18" charset="0"/>
              </a:rPr>
              <a:t>khoa</a:t>
            </a:r>
            <a:endParaRPr sz="24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marL="349885" indent="-337820">
              <a:lnSpc>
                <a:spcPct val="100000"/>
              </a:lnSpc>
              <a:spcBef>
                <a:spcPts val="2000"/>
              </a:spcBef>
              <a:buAutoNum type="arabicPeriod"/>
              <a:tabLst>
                <a:tab pos="350520" algn="l"/>
              </a:tabLst>
            </a:pPr>
            <a:r>
              <a:rPr sz="2400" u="heavy" spc="-5" dirty="0">
                <a:solidFill>
                  <a:srgbClr val="002060"/>
                </a:solidFill>
                <a:uFill>
                  <a:solidFill>
                    <a:srgbClr val="6F2F9F"/>
                  </a:solidFill>
                </a:uFill>
                <a:latin typeface="+mj-lt"/>
                <a:cs typeface="Times New Roman" panose="02020603050405020304" pitchFamily="18" charset="0"/>
              </a:rPr>
              <a:t>Hủy </a:t>
            </a:r>
            <a:r>
              <a:rPr sz="2400" u="heavy" dirty="0">
                <a:solidFill>
                  <a:srgbClr val="002060"/>
                </a:solidFill>
                <a:uFill>
                  <a:solidFill>
                    <a:srgbClr val="6F2F9F"/>
                  </a:solidFill>
                </a:uFill>
                <a:latin typeface="+mj-lt"/>
                <a:cs typeface="Times New Roman" panose="02020603050405020304" pitchFamily="18" charset="0"/>
              </a:rPr>
              <a:t>thai tại </a:t>
            </a:r>
            <a:r>
              <a:rPr sz="2400" u="heavy" spc="-5" dirty="0">
                <a:solidFill>
                  <a:srgbClr val="002060"/>
                </a:solidFill>
                <a:uFill>
                  <a:solidFill>
                    <a:srgbClr val="6F2F9F"/>
                  </a:solidFill>
                </a:uFill>
                <a:latin typeface="+mj-lt"/>
                <a:cs typeface="Times New Roman" panose="02020603050405020304" pitchFamily="18" charset="0"/>
              </a:rPr>
              <a:t>chỗ</a:t>
            </a:r>
            <a:endParaRPr sz="24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marL="349885" indent="-337820">
              <a:lnSpc>
                <a:spcPct val="100000"/>
              </a:lnSpc>
              <a:spcBef>
                <a:spcPts val="2000"/>
              </a:spcBef>
              <a:buAutoNum type="arabicPeriod"/>
              <a:tabLst>
                <a:tab pos="350520" algn="l"/>
              </a:tabLst>
            </a:pPr>
            <a:r>
              <a:rPr sz="2400" u="heavy" spc="-5" dirty="0">
                <a:solidFill>
                  <a:srgbClr val="002060"/>
                </a:solidFill>
                <a:uFill>
                  <a:solidFill>
                    <a:srgbClr val="6F2F9F"/>
                  </a:solidFill>
                </a:uFill>
                <a:latin typeface="+mj-lt"/>
                <a:cs typeface="Times New Roman" panose="02020603050405020304" pitchFamily="18" charset="0"/>
              </a:rPr>
              <a:t>Nong</a:t>
            </a:r>
            <a:r>
              <a:rPr sz="2400" u="heavy" spc="10" dirty="0">
                <a:solidFill>
                  <a:srgbClr val="002060"/>
                </a:solidFill>
                <a:uFill>
                  <a:solidFill>
                    <a:srgbClr val="6F2F9F"/>
                  </a:solidFill>
                </a:uFill>
                <a:latin typeface="+mj-lt"/>
                <a:cs typeface="Times New Roman" panose="02020603050405020304" pitchFamily="18" charset="0"/>
              </a:rPr>
              <a:t> </a:t>
            </a:r>
            <a:r>
              <a:rPr sz="2400" u="heavy" spc="-10" dirty="0">
                <a:solidFill>
                  <a:srgbClr val="002060"/>
                </a:solidFill>
                <a:uFill>
                  <a:solidFill>
                    <a:srgbClr val="6F2F9F"/>
                  </a:solidFill>
                </a:uFill>
                <a:latin typeface="+mj-lt"/>
                <a:cs typeface="Times New Roman" panose="02020603050405020304" pitchFamily="18" charset="0"/>
              </a:rPr>
              <a:t>nạo</a:t>
            </a:r>
            <a:endParaRPr sz="24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marL="349885" indent="-337820">
              <a:lnSpc>
                <a:spcPct val="100000"/>
              </a:lnSpc>
              <a:spcBef>
                <a:spcPts val="2000"/>
              </a:spcBef>
              <a:buAutoNum type="arabicPeriod"/>
              <a:tabLst>
                <a:tab pos="350520" algn="l"/>
              </a:tabLst>
            </a:pPr>
            <a:r>
              <a:rPr sz="2400" u="heavy" spc="-5" dirty="0">
                <a:solidFill>
                  <a:srgbClr val="002060"/>
                </a:solidFill>
                <a:uFill>
                  <a:solidFill>
                    <a:srgbClr val="6F2F9F"/>
                  </a:solidFill>
                </a:uFill>
                <a:latin typeface="+mj-lt"/>
                <a:cs typeface="Times New Roman" panose="02020603050405020304" pitchFamily="18" charset="0"/>
              </a:rPr>
              <a:t>Phẫu thuật nội</a:t>
            </a:r>
            <a:r>
              <a:rPr sz="2400" u="heavy" spc="5" dirty="0">
                <a:solidFill>
                  <a:srgbClr val="002060"/>
                </a:solidFill>
                <a:uFill>
                  <a:solidFill>
                    <a:srgbClr val="6F2F9F"/>
                  </a:solidFill>
                </a:uFill>
                <a:latin typeface="+mj-lt"/>
                <a:cs typeface="Times New Roman" panose="02020603050405020304" pitchFamily="18" charset="0"/>
              </a:rPr>
              <a:t> </a:t>
            </a:r>
            <a:r>
              <a:rPr sz="2400" u="heavy" spc="-5" dirty="0">
                <a:solidFill>
                  <a:srgbClr val="002060"/>
                </a:solidFill>
                <a:uFill>
                  <a:solidFill>
                    <a:srgbClr val="6F2F9F"/>
                  </a:solidFill>
                </a:uFill>
                <a:latin typeface="+mj-lt"/>
                <a:cs typeface="Times New Roman" panose="02020603050405020304" pitchFamily="18" charset="0"/>
              </a:rPr>
              <a:t>soi</a:t>
            </a:r>
            <a:endParaRPr sz="24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marL="349885" indent="-337820">
              <a:lnSpc>
                <a:spcPct val="100000"/>
              </a:lnSpc>
              <a:spcBef>
                <a:spcPts val="2000"/>
              </a:spcBef>
              <a:buAutoNum type="arabicPeriod"/>
              <a:tabLst>
                <a:tab pos="350520" algn="l"/>
              </a:tabLst>
            </a:pPr>
            <a:r>
              <a:rPr sz="2400" u="heavy" spc="-5" dirty="0">
                <a:solidFill>
                  <a:srgbClr val="002060"/>
                </a:solidFill>
                <a:uFill>
                  <a:solidFill>
                    <a:srgbClr val="6F2F9F"/>
                  </a:solidFill>
                </a:uFill>
                <a:latin typeface="+mj-lt"/>
                <a:cs typeface="Times New Roman" panose="02020603050405020304" pitchFamily="18" charset="0"/>
              </a:rPr>
              <a:t>Nội </a:t>
            </a:r>
            <a:r>
              <a:rPr sz="2400" u="heavy" dirty="0">
                <a:solidFill>
                  <a:srgbClr val="002060"/>
                </a:solidFill>
                <a:uFill>
                  <a:solidFill>
                    <a:srgbClr val="6F2F9F"/>
                  </a:solidFill>
                </a:uFill>
                <a:latin typeface="+mj-lt"/>
                <a:cs typeface="Times New Roman" panose="02020603050405020304" pitchFamily="18" charset="0"/>
              </a:rPr>
              <a:t>soi </a:t>
            </a:r>
            <a:r>
              <a:rPr sz="2400" u="heavy" spc="-10" dirty="0">
                <a:solidFill>
                  <a:srgbClr val="002060"/>
                </a:solidFill>
                <a:uFill>
                  <a:solidFill>
                    <a:srgbClr val="6F2F9F"/>
                  </a:solidFill>
                </a:uFill>
                <a:latin typeface="+mj-lt"/>
                <a:cs typeface="Times New Roman" panose="02020603050405020304" pitchFamily="18" charset="0"/>
              </a:rPr>
              <a:t>buồng </a:t>
            </a:r>
            <a:r>
              <a:rPr sz="2400" u="heavy" dirty="0">
                <a:solidFill>
                  <a:srgbClr val="002060"/>
                </a:solidFill>
                <a:uFill>
                  <a:solidFill>
                    <a:srgbClr val="6F2F9F"/>
                  </a:solidFill>
                </a:uFill>
                <a:latin typeface="+mj-lt"/>
                <a:cs typeface="Times New Roman" panose="02020603050405020304" pitchFamily="18" charset="0"/>
              </a:rPr>
              <a:t>tử</a:t>
            </a:r>
            <a:r>
              <a:rPr sz="2400" u="heavy" spc="10" dirty="0">
                <a:solidFill>
                  <a:srgbClr val="002060"/>
                </a:solidFill>
                <a:uFill>
                  <a:solidFill>
                    <a:srgbClr val="6F2F9F"/>
                  </a:solidFill>
                </a:uFill>
                <a:latin typeface="+mj-lt"/>
                <a:cs typeface="Times New Roman" panose="02020603050405020304" pitchFamily="18" charset="0"/>
              </a:rPr>
              <a:t> </a:t>
            </a:r>
            <a:r>
              <a:rPr sz="2400" u="heavy" spc="-5" dirty="0">
                <a:solidFill>
                  <a:srgbClr val="002060"/>
                </a:solidFill>
                <a:uFill>
                  <a:solidFill>
                    <a:srgbClr val="6F2F9F"/>
                  </a:solidFill>
                </a:uFill>
                <a:latin typeface="+mj-lt"/>
                <a:cs typeface="Times New Roman" panose="02020603050405020304" pitchFamily="18" charset="0"/>
              </a:rPr>
              <a:t>cung</a:t>
            </a:r>
            <a:endParaRPr sz="24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marL="344805" indent="-332740">
              <a:lnSpc>
                <a:spcPct val="100000"/>
              </a:lnSpc>
              <a:spcBef>
                <a:spcPts val="2005"/>
              </a:spcBef>
              <a:buAutoNum type="arabicPeriod"/>
              <a:tabLst>
                <a:tab pos="345440" algn="l"/>
              </a:tabLst>
            </a:pPr>
            <a:r>
              <a:rPr sz="2400" u="heavy" spc="-5" dirty="0">
                <a:solidFill>
                  <a:srgbClr val="002060"/>
                </a:solidFill>
                <a:uFill>
                  <a:solidFill>
                    <a:srgbClr val="6F2F9F"/>
                  </a:solidFill>
                </a:uFill>
                <a:latin typeface="+mj-lt"/>
                <a:cs typeface="Times New Roman" panose="02020603050405020304" pitchFamily="18" charset="0"/>
              </a:rPr>
              <a:t>Thuyên </a:t>
            </a:r>
            <a:r>
              <a:rPr sz="2400" u="heavy" dirty="0">
                <a:solidFill>
                  <a:srgbClr val="002060"/>
                </a:solidFill>
                <a:uFill>
                  <a:solidFill>
                    <a:srgbClr val="6F2F9F"/>
                  </a:solidFill>
                </a:uFill>
                <a:latin typeface="+mj-lt"/>
                <a:cs typeface="Times New Roman" panose="02020603050405020304" pitchFamily="18" charset="0"/>
              </a:rPr>
              <a:t>tắc </a:t>
            </a:r>
            <a:r>
              <a:rPr sz="2400" u="heavy" spc="-5" dirty="0">
                <a:solidFill>
                  <a:srgbClr val="002060"/>
                </a:solidFill>
                <a:uFill>
                  <a:solidFill>
                    <a:srgbClr val="6F2F9F"/>
                  </a:solidFill>
                </a:uFill>
                <a:latin typeface="+mj-lt"/>
                <a:cs typeface="Times New Roman" panose="02020603050405020304" pitchFamily="18" charset="0"/>
              </a:rPr>
              <a:t>mạch </a:t>
            </a:r>
            <a:r>
              <a:rPr sz="2400" u="heavy" dirty="0">
                <a:solidFill>
                  <a:srgbClr val="002060"/>
                </a:solidFill>
                <a:uFill>
                  <a:solidFill>
                    <a:srgbClr val="6F2F9F"/>
                  </a:solidFill>
                </a:uFill>
                <a:latin typeface="+mj-lt"/>
                <a:cs typeface="Times New Roman" panose="02020603050405020304" pitchFamily="18" charset="0"/>
              </a:rPr>
              <a:t>tử</a:t>
            </a:r>
            <a:r>
              <a:rPr sz="2400" u="heavy" spc="-40" dirty="0">
                <a:solidFill>
                  <a:srgbClr val="002060"/>
                </a:solidFill>
                <a:uFill>
                  <a:solidFill>
                    <a:srgbClr val="6F2F9F"/>
                  </a:solidFill>
                </a:uFill>
                <a:latin typeface="+mj-lt"/>
                <a:cs typeface="Times New Roman" panose="02020603050405020304" pitchFamily="18" charset="0"/>
              </a:rPr>
              <a:t> </a:t>
            </a:r>
            <a:r>
              <a:rPr sz="2400" u="heavy" spc="-5" dirty="0">
                <a:solidFill>
                  <a:srgbClr val="002060"/>
                </a:solidFill>
                <a:uFill>
                  <a:solidFill>
                    <a:srgbClr val="6F2F9F"/>
                  </a:solidFill>
                </a:uFill>
                <a:latin typeface="+mj-lt"/>
                <a:cs typeface="Times New Roman" panose="02020603050405020304" pitchFamily="18" charset="0"/>
              </a:rPr>
              <a:t>cung</a:t>
            </a:r>
            <a:endParaRPr sz="24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marL="349885" indent="-337820">
              <a:lnSpc>
                <a:spcPct val="100000"/>
              </a:lnSpc>
              <a:spcBef>
                <a:spcPts val="2000"/>
              </a:spcBef>
              <a:buAutoNum type="arabicPeriod"/>
              <a:tabLst>
                <a:tab pos="350520" algn="l"/>
              </a:tabLst>
            </a:pPr>
            <a:r>
              <a:rPr sz="2400" u="heavy" dirty="0">
                <a:solidFill>
                  <a:srgbClr val="002060"/>
                </a:solidFill>
                <a:uFill>
                  <a:solidFill>
                    <a:srgbClr val="6F2F9F"/>
                  </a:solidFill>
                </a:uFill>
                <a:latin typeface="+mj-lt"/>
                <a:cs typeface="Times New Roman" panose="02020603050405020304" pitchFamily="18" charset="0"/>
              </a:rPr>
              <a:t>Sử </a:t>
            </a:r>
            <a:r>
              <a:rPr sz="2400" u="heavy" spc="-5" dirty="0">
                <a:solidFill>
                  <a:srgbClr val="002060"/>
                </a:solidFill>
                <a:uFill>
                  <a:solidFill>
                    <a:srgbClr val="6F2F9F"/>
                  </a:solidFill>
                </a:uFill>
                <a:latin typeface="+mj-lt"/>
                <a:cs typeface="Times New Roman" panose="02020603050405020304" pitchFamily="18" charset="0"/>
              </a:rPr>
              <a:t>dụng bóng chèn</a:t>
            </a:r>
            <a:r>
              <a:rPr sz="2400" u="heavy" spc="-30" dirty="0">
                <a:solidFill>
                  <a:srgbClr val="002060"/>
                </a:solidFill>
                <a:uFill>
                  <a:solidFill>
                    <a:srgbClr val="6F2F9F"/>
                  </a:solidFill>
                </a:uFill>
                <a:latin typeface="+mj-lt"/>
                <a:cs typeface="Times New Roman" panose="02020603050405020304" pitchFamily="18" charset="0"/>
              </a:rPr>
              <a:t> </a:t>
            </a:r>
            <a:r>
              <a:rPr sz="2400" u="heavy" spc="-5" dirty="0">
                <a:solidFill>
                  <a:srgbClr val="002060"/>
                </a:solidFill>
                <a:uFill>
                  <a:solidFill>
                    <a:srgbClr val="6F2F9F"/>
                  </a:solidFill>
                </a:uFill>
                <a:latin typeface="+mj-lt"/>
                <a:cs typeface="Times New Roman" panose="02020603050405020304" pitchFamily="18" charset="0"/>
              </a:rPr>
              <a:t>Foley</a:t>
            </a:r>
            <a:endParaRPr sz="24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152401"/>
            <a:ext cx="7773338" cy="1066800"/>
          </a:xfrm>
        </p:spPr>
        <p:txBody>
          <a:bodyPr>
            <a:normAutofit/>
          </a:bodyPr>
          <a:lstStyle/>
          <a:p>
            <a:r>
              <a:rPr lang="en-US" dirty="0"/>
              <a:t>NỘI KHOA - </a:t>
            </a:r>
            <a:r>
              <a:rPr lang="en-US" dirty="0" err="1"/>
              <a:t>Methotrexat</a:t>
            </a:r>
            <a:r>
              <a:rPr lang="en-US" dirty="0"/>
              <a:t>(MTX)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6261999"/>
              </p:ext>
            </p:extLst>
          </p:nvPr>
        </p:nvGraphicFramePr>
        <p:xfrm>
          <a:off x="304800" y="1066800"/>
          <a:ext cx="83058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8590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  <a:tabLst>
                <a:tab pos="662305" algn="l"/>
                <a:tab pos="1863725" algn="l"/>
              </a:tabLst>
            </a:pPr>
            <a:r>
              <a:rPr spc="-5" dirty="0"/>
              <a:t>1</a:t>
            </a:r>
            <a:r>
              <a:rPr dirty="0"/>
              <a:t>.	</a:t>
            </a:r>
            <a:r>
              <a:rPr spc="-5" dirty="0"/>
              <a:t>NỘ</a:t>
            </a:r>
            <a:r>
              <a:rPr dirty="0"/>
              <a:t>I	KHOA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2615" y="1515071"/>
            <a:ext cx="7666355" cy="1885643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387350" marR="30480" indent="-349250">
              <a:lnSpc>
                <a:spcPct val="143700"/>
              </a:lnSpc>
              <a:spcBef>
                <a:spcPts val="229"/>
              </a:spcBef>
              <a:buClr>
                <a:srgbClr val="6EB7D6"/>
              </a:buClr>
              <a:buSzPct val="110416"/>
              <a:buChar char=""/>
              <a:tabLst>
                <a:tab pos="386715" algn="l"/>
                <a:tab pos="387350" algn="l"/>
              </a:tabLst>
            </a:pPr>
            <a:r>
              <a:rPr sz="2400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</a:t>
            </a:r>
            <a:r>
              <a:rPr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MTX </a:t>
            </a:r>
            <a:r>
              <a:rPr sz="2400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</a:t>
            </a:r>
            <a:r>
              <a:rPr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 thân khi </a:t>
            </a:r>
            <a:r>
              <a:rPr sz="24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hCG&lt;5000mIU/ml </a:t>
            </a:r>
            <a:r>
              <a:rPr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  có </a:t>
            </a:r>
            <a:r>
              <a:rPr sz="2400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 quả</a:t>
            </a:r>
            <a:r>
              <a:rPr sz="2400" spc="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hơn*</a:t>
            </a:r>
            <a:r>
              <a:rPr sz="2400" spc="-15" baseline="2430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4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</a:t>
            </a:r>
            <a:endParaRPr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6EB7D6"/>
              </a:buClr>
              <a:buFont typeface="Arial"/>
              <a:buChar char=""/>
            </a:pPr>
            <a:endParaRPr sz="275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7350" indent="-349250">
              <a:lnSpc>
                <a:spcPct val="100000"/>
              </a:lnSpc>
              <a:buClr>
                <a:srgbClr val="6EB7D6"/>
              </a:buClr>
              <a:buSzPct val="110416"/>
              <a:buChar char=""/>
              <a:tabLst>
                <a:tab pos="386715" algn="l"/>
                <a:tab pos="387350" algn="l"/>
              </a:tabLst>
            </a:pPr>
            <a:r>
              <a:rPr sz="2400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</a:t>
            </a:r>
            <a:r>
              <a:rPr sz="2400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 lại liều </a:t>
            </a:r>
            <a:r>
              <a:rPr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MTX tùy theo </a:t>
            </a:r>
            <a:r>
              <a:rPr sz="2400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ứng </a:t>
            </a:r>
            <a:r>
              <a:rPr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sz="2400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BN.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8015" y="4830698"/>
            <a:ext cx="7765415" cy="105727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361950" marR="5080" indent="-349250">
              <a:lnSpc>
                <a:spcPts val="1440"/>
              </a:lnSpc>
              <a:spcBef>
                <a:spcPts val="445"/>
              </a:spcBef>
            </a:pPr>
            <a:r>
              <a:rPr sz="1500" spc="-5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Rotas </a:t>
            </a:r>
            <a:r>
              <a:rPr sz="1500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MA, </a:t>
            </a:r>
            <a:r>
              <a:rPr sz="1500" spc="-5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Haberman </a:t>
            </a:r>
            <a:r>
              <a:rPr sz="1500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S, </a:t>
            </a:r>
            <a:r>
              <a:rPr sz="1500" spc="-5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Levgur </a:t>
            </a:r>
            <a:r>
              <a:rPr sz="1500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sz="1500" spc="-5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(2006). Cesarean </a:t>
            </a:r>
            <a:r>
              <a:rPr sz="1500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scar </a:t>
            </a:r>
            <a:r>
              <a:rPr sz="1500" spc="-5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pregnacies: </a:t>
            </a:r>
            <a:r>
              <a:rPr sz="1500" spc="-20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Etiology, </a:t>
            </a:r>
            <a:r>
              <a:rPr sz="1500" spc="-5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Diagnosis,  and Management. Ultrasound </a:t>
            </a:r>
            <a:r>
              <a:rPr sz="1500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Obstet </a:t>
            </a:r>
            <a:r>
              <a:rPr sz="1500" spc="-10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Gynecol; </a:t>
            </a:r>
            <a:r>
              <a:rPr sz="1500" spc="-5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107:</a:t>
            </a:r>
            <a:r>
              <a:rPr sz="1500" spc="114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spc="-5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1373-81</a:t>
            </a:r>
            <a:endParaRPr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marR="266700" indent="-349250">
              <a:lnSpc>
                <a:spcPct val="80000"/>
              </a:lnSpc>
            </a:pPr>
            <a:r>
              <a:rPr sz="1500" spc="-5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 Shalev </a:t>
            </a:r>
            <a:r>
              <a:rPr sz="1500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E, </a:t>
            </a:r>
            <a:r>
              <a:rPr sz="1500" spc="-5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Peleg </a:t>
            </a:r>
            <a:r>
              <a:rPr sz="1500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D, </a:t>
            </a:r>
            <a:r>
              <a:rPr sz="1500" spc="-30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Tsabau </a:t>
            </a:r>
            <a:r>
              <a:rPr sz="1500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sz="1500" spc="-5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Romano </a:t>
            </a:r>
            <a:r>
              <a:rPr sz="1500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S, </a:t>
            </a:r>
            <a:r>
              <a:rPr sz="1500" spc="-5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Bustan </a:t>
            </a:r>
            <a:r>
              <a:rPr sz="1500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sz="1500" spc="-5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(1995). Spontaneous resolution </a:t>
            </a:r>
            <a:r>
              <a:rPr sz="1500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 </a:t>
            </a:r>
            <a:r>
              <a:rPr sz="1500" spc="-5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ectopic tubal pregnancy: natural </a:t>
            </a:r>
            <a:r>
              <a:rPr sz="1500" spc="-20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history. </a:t>
            </a:r>
            <a:r>
              <a:rPr sz="1500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Fertil </a:t>
            </a:r>
            <a:r>
              <a:rPr sz="1500" spc="-5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Steril; </a:t>
            </a:r>
            <a:r>
              <a:rPr sz="1500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</a:t>
            </a:r>
            <a:r>
              <a:rPr sz="1500" spc="120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spc="-5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15-19</a:t>
            </a:r>
            <a:endParaRPr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  <a:tabLst>
                <a:tab pos="662305" algn="l"/>
                <a:tab pos="1863725" algn="l"/>
              </a:tabLst>
            </a:pPr>
            <a:r>
              <a:rPr spc="-5" dirty="0"/>
              <a:t>1</a:t>
            </a:r>
            <a:r>
              <a:rPr dirty="0"/>
              <a:t>.	</a:t>
            </a:r>
            <a:r>
              <a:rPr spc="-5" dirty="0"/>
              <a:t>NỘ</a:t>
            </a:r>
            <a:r>
              <a:rPr dirty="0"/>
              <a:t>I	KHOA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272795" rIns="0" bIns="0" rtlCol="0">
            <a:spAutoFit/>
          </a:bodyPr>
          <a:lstStyle/>
          <a:p>
            <a:pPr marL="361950" marR="5080" indent="-349250">
              <a:lnSpc>
                <a:spcPts val="2880"/>
              </a:lnSpc>
              <a:spcBef>
                <a:spcPts val="434"/>
              </a:spcBef>
              <a:buClr>
                <a:srgbClr val="6EB7D6"/>
              </a:buClr>
              <a:buSzPct val="110416"/>
              <a:buChar char=""/>
              <a:tabLst>
                <a:tab pos="361315" algn="l"/>
                <a:tab pos="361950" algn="l"/>
                <a:tab pos="1061720" algn="l"/>
                <a:tab pos="1713230" algn="l"/>
                <a:tab pos="2446020" algn="l"/>
                <a:tab pos="3350260" algn="l"/>
                <a:tab pos="3896360" algn="l"/>
                <a:tab pos="4715510" algn="l"/>
                <a:tab pos="5450840" algn="l"/>
                <a:tab pos="5913755" algn="l"/>
                <a:tab pos="6410325" algn="l"/>
                <a:tab pos="7228205" algn="l"/>
              </a:tabLst>
            </a:pPr>
            <a:r>
              <a:rPr spc="-5" dirty="0"/>
              <a:t>Cho	</a:t>
            </a:r>
            <a:r>
              <a:rPr spc="5" dirty="0"/>
              <a:t>đế</a:t>
            </a:r>
            <a:r>
              <a:rPr dirty="0"/>
              <a:t>n	</a:t>
            </a:r>
            <a:r>
              <a:rPr spc="-5" dirty="0"/>
              <a:t>nă</a:t>
            </a:r>
            <a:r>
              <a:rPr dirty="0"/>
              <a:t>m	</a:t>
            </a:r>
            <a:r>
              <a:rPr spc="-5" dirty="0"/>
              <a:t>2009</a:t>
            </a:r>
            <a:r>
              <a:rPr dirty="0"/>
              <a:t>,	</a:t>
            </a:r>
            <a:r>
              <a:rPr spc="-10" dirty="0"/>
              <a:t>gh</a:t>
            </a:r>
            <a:r>
              <a:rPr spc="-5" dirty="0"/>
              <a:t>i</a:t>
            </a:r>
            <a:r>
              <a:rPr dirty="0"/>
              <a:t>	</a:t>
            </a:r>
            <a:r>
              <a:rPr spc="-5" dirty="0"/>
              <a:t>n</a:t>
            </a:r>
            <a:r>
              <a:rPr spc="5" dirty="0"/>
              <a:t>h</a:t>
            </a:r>
            <a:r>
              <a:rPr spc="-5" dirty="0"/>
              <a:t>ậ</a:t>
            </a:r>
            <a:r>
              <a:rPr dirty="0"/>
              <a:t>n	</a:t>
            </a:r>
            <a:r>
              <a:rPr spc="-10" dirty="0"/>
              <a:t>9</a:t>
            </a:r>
            <a:r>
              <a:rPr dirty="0"/>
              <a:t>/2</a:t>
            </a:r>
            <a:r>
              <a:rPr spc="-5" dirty="0"/>
              <a:t>5</a:t>
            </a:r>
            <a:r>
              <a:rPr dirty="0"/>
              <a:t>	</a:t>
            </a:r>
            <a:r>
              <a:rPr spc="-5" dirty="0"/>
              <a:t>ca</a:t>
            </a:r>
            <a:r>
              <a:rPr dirty="0"/>
              <a:t>	sử	</a:t>
            </a:r>
            <a:r>
              <a:rPr spc="-5" dirty="0"/>
              <a:t>dụn</a:t>
            </a:r>
            <a:r>
              <a:rPr dirty="0"/>
              <a:t>g	MTX  toàn thân </a:t>
            </a:r>
            <a:r>
              <a:rPr spc="-5" dirty="0"/>
              <a:t>thành công.</a:t>
            </a:r>
          </a:p>
          <a:p>
            <a:pPr marL="361950" indent="-349250">
              <a:lnSpc>
                <a:spcPct val="100000"/>
              </a:lnSpc>
              <a:spcBef>
                <a:spcPts val="1655"/>
              </a:spcBef>
              <a:buClr>
                <a:srgbClr val="6EB7D6"/>
              </a:buClr>
              <a:buSzPct val="110416"/>
              <a:buChar char=""/>
              <a:tabLst>
                <a:tab pos="361315" algn="l"/>
                <a:tab pos="361950" algn="l"/>
              </a:tabLst>
            </a:pPr>
            <a:r>
              <a:rPr spc="-5" dirty="0"/>
              <a:t>Nhược điểm: </a:t>
            </a:r>
            <a:r>
              <a:rPr dirty="0"/>
              <a:t>thời </a:t>
            </a:r>
            <a:r>
              <a:rPr spc="-5" dirty="0"/>
              <a:t>gian theo dõi</a:t>
            </a:r>
            <a:r>
              <a:rPr spc="70" dirty="0"/>
              <a:t> </a:t>
            </a:r>
            <a:r>
              <a:rPr spc="-10" dirty="0"/>
              <a:t>lâu.</a:t>
            </a:r>
          </a:p>
          <a:p>
            <a:pPr marL="361950" marR="5080" indent="-349250">
              <a:lnSpc>
                <a:spcPts val="2880"/>
              </a:lnSpc>
              <a:spcBef>
                <a:spcPts val="2045"/>
              </a:spcBef>
              <a:buClr>
                <a:srgbClr val="6EB7D6"/>
              </a:buClr>
              <a:buSzPct val="110416"/>
              <a:buChar char=""/>
              <a:tabLst>
                <a:tab pos="361315" algn="l"/>
                <a:tab pos="361950" algn="l"/>
                <a:tab pos="899160" algn="l"/>
                <a:tab pos="1323340" algn="l"/>
                <a:tab pos="2118360" algn="l"/>
                <a:tab pos="2689860" algn="l"/>
                <a:tab pos="3317240" algn="l"/>
                <a:tab pos="4032250" algn="l"/>
                <a:tab pos="4585970" algn="l"/>
                <a:tab pos="5297170" algn="l"/>
                <a:tab pos="6177915" algn="l"/>
                <a:tab pos="6991984" algn="l"/>
                <a:tab pos="7447915" algn="l"/>
              </a:tabLst>
            </a:pPr>
            <a:r>
              <a:rPr spc="-5" dirty="0"/>
              <a:t>V</a:t>
            </a:r>
            <a:r>
              <a:rPr dirty="0"/>
              <a:t>ỡ	tử	</a:t>
            </a:r>
            <a:r>
              <a:rPr spc="-5" dirty="0"/>
              <a:t>cung</a:t>
            </a:r>
            <a:r>
              <a:rPr dirty="0"/>
              <a:t>	</a:t>
            </a:r>
            <a:r>
              <a:rPr spc="-5" dirty="0"/>
              <a:t>nơ</a:t>
            </a:r>
            <a:r>
              <a:rPr dirty="0"/>
              <a:t>i	</a:t>
            </a:r>
            <a:r>
              <a:rPr spc="5" dirty="0"/>
              <a:t>s</a:t>
            </a:r>
            <a:r>
              <a:rPr spc="-5" dirty="0"/>
              <a:t>ẹ</a:t>
            </a:r>
            <a:r>
              <a:rPr dirty="0"/>
              <a:t>o	M</a:t>
            </a:r>
            <a:r>
              <a:rPr spc="-190" dirty="0"/>
              <a:t>L</a:t>
            </a:r>
            <a:r>
              <a:rPr dirty="0"/>
              <a:t>T	với	</a:t>
            </a:r>
            <a:r>
              <a:rPr spc="5" dirty="0"/>
              <a:t>x</a:t>
            </a:r>
            <a:r>
              <a:rPr spc="-5" dirty="0"/>
              <a:t>u</a:t>
            </a:r>
            <a:r>
              <a:rPr spc="-10" dirty="0"/>
              <a:t>ấ</a:t>
            </a:r>
            <a:r>
              <a:rPr dirty="0"/>
              <a:t>t	</a:t>
            </a:r>
            <a:r>
              <a:rPr spc="-5" dirty="0"/>
              <a:t>huyế</a:t>
            </a:r>
            <a:r>
              <a:rPr dirty="0"/>
              <a:t>t	</a:t>
            </a:r>
            <a:r>
              <a:rPr spc="5" dirty="0"/>
              <a:t>nặn</a:t>
            </a:r>
            <a:r>
              <a:rPr dirty="0"/>
              <a:t>g	có	thể  xảy </a:t>
            </a:r>
            <a:r>
              <a:rPr spc="-5" dirty="0"/>
              <a:t>ra sau </a:t>
            </a:r>
            <a:r>
              <a:rPr spc="-10" dirty="0"/>
              <a:t>điều </a:t>
            </a:r>
            <a:r>
              <a:rPr dirty="0"/>
              <a:t>trị </a:t>
            </a:r>
            <a:r>
              <a:rPr spc="-5" dirty="0"/>
              <a:t>nội</a:t>
            </a:r>
            <a:r>
              <a:rPr spc="30" dirty="0"/>
              <a:t> </a:t>
            </a:r>
            <a:r>
              <a:rPr spc="-5" dirty="0"/>
              <a:t>khoa.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6137F377-E7D1-465A-BEBD-6B5D6FA6BA58}"/>
              </a:ext>
            </a:extLst>
          </p:cNvPr>
          <p:cNvSpPr txBox="1">
            <a:spLocks/>
          </p:cNvSpPr>
          <p:nvPr/>
        </p:nvSpPr>
        <p:spPr>
          <a:xfrm>
            <a:off x="381000" y="2130425"/>
            <a:ext cx="8077200" cy="1470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yriad Pro"/>
                <a:ea typeface="+mj-ea"/>
                <a:cs typeface="Myriad Pro"/>
              </a:defRPr>
            </a:lvl1pPr>
          </a:lstStyle>
          <a:p>
            <a:pPr marL="50800">
              <a:spcBef>
                <a:spcPts val="100"/>
              </a:spcBef>
            </a:pPr>
            <a:r>
              <a:rPr 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THAI </a:t>
            </a:r>
            <a:r>
              <a:rPr lang="en-US" b="1" spc="-5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BÁM </a:t>
            </a:r>
            <a:r>
              <a:rPr 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SẸO</a:t>
            </a:r>
            <a:r>
              <a:rPr lang="en-US" b="1" spc="-105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spc="-5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MỔ</a:t>
            </a:r>
            <a:endParaRPr lang="en-US" sz="4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069"/>
            <a:r>
              <a:rPr 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b="1" spc="-9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THAI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EB6AF9D8-1085-4120-9C97-D1252732F595}"/>
              </a:ext>
            </a:extLst>
          </p:cNvPr>
          <p:cNvSpPr txBox="1"/>
          <p:nvPr/>
        </p:nvSpPr>
        <p:spPr>
          <a:xfrm>
            <a:off x="2438401" y="4673344"/>
            <a:ext cx="41148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err="1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Bs</a:t>
            </a:r>
            <a:r>
              <a:rPr lang="en-US" sz="2400" b="1" spc="-5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CKI. HỒ </a:t>
            </a:r>
            <a:r>
              <a:rPr lang="en-US" sz="2400" b="1" spc="-5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 KHANH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4583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0900" y="668591"/>
            <a:ext cx="5901055" cy="727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61670" algn="l"/>
              </a:tabLst>
            </a:pPr>
            <a:r>
              <a:rPr spc="-5" dirty="0"/>
              <a:t>2.	HỦY </a:t>
            </a:r>
            <a:r>
              <a:rPr dirty="0"/>
              <a:t>THAI TẠI</a:t>
            </a:r>
            <a:r>
              <a:rPr spc="-330" dirty="0"/>
              <a:t> </a:t>
            </a:r>
            <a:r>
              <a:rPr spc="-10" dirty="0"/>
              <a:t>CHỖ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8015" y="1594104"/>
            <a:ext cx="7886700" cy="239966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61950" marR="5080" indent="-349250">
              <a:lnSpc>
                <a:spcPts val="2880"/>
              </a:lnSpc>
              <a:spcBef>
                <a:spcPts val="434"/>
              </a:spcBef>
              <a:buClr>
                <a:srgbClr val="6EB7D6"/>
              </a:buClr>
              <a:buSzPct val="110416"/>
              <a:buChar char=""/>
              <a:tabLst>
                <a:tab pos="361315" algn="l"/>
                <a:tab pos="361950" algn="l"/>
                <a:tab pos="928369" algn="l"/>
                <a:tab pos="1562100" algn="l"/>
                <a:tab pos="2028189" algn="l"/>
                <a:tab pos="2661920" algn="l"/>
                <a:tab pos="3228340" algn="l"/>
                <a:tab pos="3760470" algn="l"/>
                <a:tab pos="4395470" algn="l"/>
                <a:tab pos="4775200" algn="l"/>
                <a:tab pos="5427980" algn="l"/>
                <a:tab pos="6420485" algn="l"/>
                <a:tab pos="7000875" algn="l"/>
                <a:tab pos="7618095" algn="l"/>
              </a:tabLst>
            </a:pPr>
            <a:r>
              <a:rPr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Túi	</a:t>
            </a:r>
            <a:r>
              <a:rPr sz="2400" spc="-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thai	t</a:t>
            </a:r>
            <a:r>
              <a:rPr sz="2400" spc="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ạ</a:t>
            </a:r>
            <a:r>
              <a:rPr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i	sẹo	mổ	</a:t>
            </a:r>
            <a:r>
              <a:rPr sz="2400" spc="-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lấ</a:t>
            </a:r>
            <a:r>
              <a:rPr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y	</a:t>
            </a:r>
            <a:r>
              <a:rPr sz="2400" spc="-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thai</a:t>
            </a:r>
            <a:r>
              <a:rPr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	</a:t>
            </a:r>
            <a:r>
              <a:rPr sz="2400" spc="-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</a:t>
            </a:r>
            <a:r>
              <a:rPr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ị	ba</a:t>
            </a:r>
            <a:r>
              <a:rPr sz="2400" spc="-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o</a:t>
            </a:r>
            <a:r>
              <a:rPr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	</a:t>
            </a:r>
            <a:r>
              <a:rPr sz="2400" spc="-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qua</a:t>
            </a:r>
            <a:r>
              <a:rPr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</a:t>
            </a:r>
            <a:r>
              <a:rPr sz="2400" spc="-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</a:t>
            </a:r>
            <a:r>
              <a:rPr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	</a:t>
            </a:r>
            <a:r>
              <a:rPr sz="2400" spc="-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bở</a:t>
            </a:r>
            <a:r>
              <a:rPr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i	các	tổ  chức mô xơ </a:t>
            </a:r>
            <a:r>
              <a:rPr sz="2400" spc="-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làm hạn </a:t>
            </a:r>
            <a:r>
              <a:rPr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chế tác </a:t>
            </a:r>
            <a:r>
              <a:rPr sz="2400" spc="-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động </a:t>
            </a:r>
            <a:r>
              <a:rPr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của MTX toàn</a:t>
            </a:r>
            <a:r>
              <a:rPr sz="2400" spc="-4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thân.</a:t>
            </a:r>
            <a:endParaRPr sz="24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marL="361950" marR="5715" indent="-349250">
              <a:lnSpc>
                <a:spcPts val="2880"/>
              </a:lnSpc>
              <a:spcBef>
                <a:spcPts val="2000"/>
              </a:spcBef>
              <a:buClr>
                <a:srgbClr val="6EB7D6"/>
              </a:buClr>
              <a:buSzPct val="110416"/>
              <a:buChar char=""/>
              <a:tabLst>
                <a:tab pos="361315" algn="l"/>
                <a:tab pos="361950" algn="l"/>
              </a:tabLst>
            </a:pPr>
            <a:r>
              <a:rPr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MTX tiêm trực tiếp vào túi </a:t>
            </a:r>
            <a:r>
              <a:rPr sz="2400" spc="-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thai </a:t>
            </a:r>
            <a:r>
              <a:rPr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qua </a:t>
            </a:r>
            <a:r>
              <a:rPr sz="2400" spc="-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ngả </a:t>
            </a:r>
            <a:r>
              <a:rPr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bụng </a:t>
            </a:r>
            <a:r>
              <a:rPr sz="2400" spc="-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hoặc </a:t>
            </a:r>
            <a:r>
              <a:rPr sz="2400" spc="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ngả  </a:t>
            </a:r>
            <a:r>
              <a:rPr sz="2400" spc="-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âm đạo, dưới </a:t>
            </a:r>
            <a:r>
              <a:rPr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sự </a:t>
            </a:r>
            <a:r>
              <a:rPr sz="2400" spc="-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hướng dẫn </a:t>
            </a:r>
            <a:r>
              <a:rPr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của siêu</a:t>
            </a:r>
            <a:r>
              <a:rPr sz="2400" spc="7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âm.</a:t>
            </a:r>
            <a:endParaRPr sz="24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marL="361950" indent="-349250">
              <a:lnSpc>
                <a:spcPct val="100000"/>
              </a:lnSpc>
              <a:spcBef>
                <a:spcPts val="1655"/>
              </a:spcBef>
              <a:buClr>
                <a:srgbClr val="6EB7D6"/>
              </a:buClr>
              <a:buSzPct val="110416"/>
              <a:buChar char=""/>
              <a:tabLst>
                <a:tab pos="361315" algn="l"/>
                <a:tab pos="361950" algn="l"/>
              </a:tabLst>
            </a:pPr>
            <a:r>
              <a:rPr sz="2400" spc="-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Có </a:t>
            </a:r>
            <a:r>
              <a:rPr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thể </a:t>
            </a:r>
            <a:r>
              <a:rPr sz="2400" spc="-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bảo </a:t>
            </a:r>
            <a:r>
              <a:rPr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tồn </a:t>
            </a:r>
            <a:r>
              <a:rPr sz="2400" spc="-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được</a:t>
            </a:r>
            <a:r>
              <a:rPr sz="2400" spc="-2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TC.</a:t>
            </a:r>
            <a:endParaRPr sz="24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0900" y="668591"/>
            <a:ext cx="5901055" cy="727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61670" algn="l"/>
              </a:tabLst>
            </a:pPr>
            <a:r>
              <a:rPr spc="-5" dirty="0"/>
              <a:t>2.	HỦY </a:t>
            </a:r>
            <a:r>
              <a:rPr dirty="0"/>
              <a:t>THAI TẠI</a:t>
            </a:r>
            <a:r>
              <a:rPr spc="-330" dirty="0"/>
              <a:t> </a:t>
            </a:r>
            <a:r>
              <a:rPr spc="-10" dirty="0"/>
              <a:t>CHỖ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8015" y="1594104"/>
            <a:ext cx="7717790" cy="41732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361315" algn="l"/>
              </a:tabLst>
            </a:pPr>
            <a:r>
              <a:rPr sz="2650" spc="-700" dirty="0">
                <a:solidFill>
                  <a:srgbClr val="6EB7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	</a:t>
            </a:r>
            <a:r>
              <a:rPr sz="2400" spc="-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Có </a:t>
            </a:r>
            <a:r>
              <a:rPr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thể </a:t>
            </a:r>
            <a:r>
              <a:rPr sz="2400" spc="-1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phối </a:t>
            </a:r>
            <a:r>
              <a:rPr sz="2400" spc="-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hợp </a:t>
            </a:r>
            <a:r>
              <a:rPr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MTX tại chỗ và </a:t>
            </a:r>
            <a:r>
              <a:rPr sz="2400" spc="-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toàn</a:t>
            </a:r>
            <a:r>
              <a:rPr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thân.</a:t>
            </a:r>
            <a:endParaRPr sz="24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950"/>
              </a:spcBef>
            </a:pPr>
            <a:r>
              <a:rPr sz="2400" spc="-2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Tiêm </a:t>
            </a:r>
            <a:r>
              <a:rPr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MTX </a:t>
            </a:r>
            <a:r>
              <a:rPr sz="2400" spc="-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vào </a:t>
            </a:r>
            <a:r>
              <a:rPr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túi </a:t>
            </a:r>
            <a:r>
              <a:rPr sz="2400" spc="-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thai </a:t>
            </a:r>
            <a:r>
              <a:rPr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(dưới </a:t>
            </a:r>
            <a:r>
              <a:rPr sz="2400" spc="-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hướng dẫn </a:t>
            </a:r>
            <a:r>
              <a:rPr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của siêu </a:t>
            </a:r>
            <a:r>
              <a:rPr sz="2400" spc="-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âm</a:t>
            </a:r>
            <a:r>
              <a:rPr sz="2400" spc="-1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ngả</a:t>
            </a:r>
            <a:endParaRPr sz="24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marL="361950">
              <a:lnSpc>
                <a:spcPct val="100000"/>
              </a:lnSpc>
            </a:pPr>
            <a:r>
              <a:rPr sz="2400" spc="-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âm </a:t>
            </a:r>
            <a:r>
              <a:rPr sz="2400" spc="-1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đạo)</a:t>
            </a:r>
            <a:endParaRPr sz="24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2000"/>
              </a:spcBef>
            </a:pPr>
            <a:r>
              <a:rPr sz="2400" spc="-2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Tiêm </a:t>
            </a:r>
            <a:r>
              <a:rPr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MTX </a:t>
            </a:r>
            <a:r>
              <a:rPr sz="2400" spc="-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vào </a:t>
            </a:r>
            <a:r>
              <a:rPr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túi </a:t>
            </a:r>
            <a:r>
              <a:rPr sz="2400" spc="-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thai </a:t>
            </a:r>
            <a:r>
              <a:rPr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(siêu </a:t>
            </a:r>
            <a:r>
              <a:rPr sz="2400" spc="-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âm ngả</a:t>
            </a:r>
            <a:r>
              <a:rPr sz="2400" spc="2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bụng)</a:t>
            </a:r>
            <a:endParaRPr sz="24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marL="361950" marR="254635" indent="-349250">
              <a:lnSpc>
                <a:spcPct val="100000"/>
              </a:lnSpc>
              <a:spcBef>
                <a:spcPts val="2000"/>
              </a:spcBef>
            </a:pPr>
            <a:r>
              <a:rPr sz="2400" spc="-2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Tiêm </a:t>
            </a:r>
            <a:r>
              <a:rPr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MTX </a:t>
            </a:r>
            <a:r>
              <a:rPr sz="2400" spc="-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vào </a:t>
            </a:r>
            <a:r>
              <a:rPr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túi </a:t>
            </a:r>
            <a:r>
              <a:rPr sz="2400" spc="-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thai qua ngả bụng </a:t>
            </a:r>
            <a:r>
              <a:rPr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sau khi </a:t>
            </a:r>
            <a:r>
              <a:rPr sz="2400" spc="-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dùng </a:t>
            </a:r>
            <a:r>
              <a:rPr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MTX  toàn</a:t>
            </a:r>
            <a:r>
              <a:rPr sz="2400" spc="-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thân</a:t>
            </a:r>
          </a:p>
          <a:p>
            <a:pPr marL="412750" marR="402590">
              <a:lnSpc>
                <a:spcPct val="100000"/>
              </a:lnSpc>
              <a:spcBef>
                <a:spcPts val="615"/>
              </a:spcBef>
            </a:pPr>
            <a:r>
              <a:rPr sz="2200" spc="-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Lần 1: 25 </a:t>
            </a:r>
            <a:r>
              <a:rPr sz="22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mg </a:t>
            </a:r>
            <a:r>
              <a:rPr sz="2200" spc="-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MTX </a:t>
            </a:r>
            <a:r>
              <a:rPr sz="22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(tiêm vào tim </a:t>
            </a:r>
            <a:r>
              <a:rPr sz="2200" spc="-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thai/ </a:t>
            </a:r>
            <a:r>
              <a:rPr sz="22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khối thai) + </a:t>
            </a:r>
            <a:r>
              <a:rPr sz="2200" spc="-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25 </a:t>
            </a:r>
            <a:r>
              <a:rPr sz="22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mg  </a:t>
            </a:r>
            <a:r>
              <a:rPr sz="2200" spc="-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MTX </a:t>
            </a:r>
            <a:r>
              <a:rPr sz="22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(tiêm vào tế </a:t>
            </a:r>
            <a:r>
              <a:rPr sz="2200" spc="-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bào</a:t>
            </a:r>
            <a:r>
              <a:rPr sz="2200" spc="2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nuôi)</a:t>
            </a:r>
            <a:endParaRPr sz="2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marL="412750">
              <a:lnSpc>
                <a:spcPct val="100000"/>
              </a:lnSpc>
              <a:spcBef>
                <a:spcPts val="600"/>
              </a:spcBef>
            </a:pPr>
            <a:r>
              <a:rPr sz="2200" spc="-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Lần 2: 25 </a:t>
            </a:r>
            <a:r>
              <a:rPr sz="22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mg TB, 1 </a:t>
            </a:r>
            <a:r>
              <a:rPr sz="2200" spc="-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giờ sau lần</a:t>
            </a:r>
            <a:r>
              <a:rPr sz="2200" spc="-2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sz="22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0900" y="668591"/>
            <a:ext cx="5901055" cy="727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61670" algn="l"/>
              </a:tabLst>
            </a:pPr>
            <a:r>
              <a:rPr spc="-5" dirty="0"/>
              <a:t>2.	HỦY </a:t>
            </a:r>
            <a:r>
              <a:rPr dirty="0"/>
              <a:t>THAI TẠI</a:t>
            </a:r>
            <a:r>
              <a:rPr spc="-330" dirty="0"/>
              <a:t> </a:t>
            </a:r>
            <a:r>
              <a:rPr spc="-10" dirty="0"/>
              <a:t>CHỖ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685330" y="2367093"/>
            <a:ext cx="7772870" cy="2655726"/>
          </a:xfrm>
          <a:prstGeom prst="rect">
            <a:avLst/>
          </a:prstGeom>
        </p:spPr>
        <p:txBody>
          <a:bodyPr vert="horz" wrap="square" lIns="0" tIns="1106042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vi-VN" cap="none" spc="-5" dirty="0"/>
              <a:t>CÁC PHƯƠNG PHÁP PHỐI HỢP KHÁC: </a:t>
            </a:r>
            <a:r>
              <a:rPr lang="vi-VN" cap="none" dirty="0"/>
              <a:t>KALI </a:t>
            </a:r>
            <a:r>
              <a:rPr lang="vi-VN" cap="none" spc="-5" dirty="0"/>
              <a:t>CLORUA </a:t>
            </a:r>
            <a:r>
              <a:rPr lang="vi-VN" cap="none" dirty="0"/>
              <a:t>(KCL),  </a:t>
            </a:r>
            <a:r>
              <a:rPr lang="vi-VN" cap="none" spc="-5" dirty="0"/>
              <a:t>GLUCOSE ƯU TRƯƠNG, TRICHOSANTHIN </a:t>
            </a:r>
            <a:r>
              <a:rPr lang="vi-VN" cap="none" dirty="0"/>
              <a:t>TINH THỂ… </a:t>
            </a:r>
            <a:r>
              <a:rPr lang="vi-VN" cap="none" spc="-5" dirty="0"/>
              <a:t>TIÊM </a:t>
            </a:r>
            <a:r>
              <a:rPr lang="vi-VN" cap="none" dirty="0"/>
              <a:t>TRỰC TIẾP  VÀO </a:t>
            </a:r>
            <a:r>
              <a:rPr lang="vi-VN" cap="none" spc="-5" dirty="0"/>
              <a:t>KHỐI </a:t>
            </a:r>
            <a:r>
              <a:rPr lang="vi-VN" cap="none" dirty="0"/>
              <a:t>THAI </a:t>
            </a:r>
            <a:r>
              <a:rPr lang="vi-VN" cap="none" spc="-5" dirty="0"/>
              <a:t>DƯỚI HƯỚNG DẪN </a:t>
            </a:r>
            <a:r>
              <a:rPr lang="vi-VN" cap="none" dirty="0"/>
              <a:t>SIÊU </a:t>
            </a:r>
            <a:r>
              <a:rPr lang="vi-VN" cap="none" spc="-5" dirty="0"/>
              <a:t>ÂM, VASOPRESSIN </a:t>
            </a:r>
            <a:r>
              <a:rPr lang="vi-VN" cap="none" dirty="0"/>
              <a:t>TIÊM  VÀO </a:t>
            </a:r>
            <a:r>
              <a:rPr lang="vi-VN" cap="none" spc="-5" dirty="0"/>
              <a:t>THAI, HÚT PHÔI </a:t>
            </a:r>
            <a:r>
              <a:rPr lang="vi-VN" cap="none" dirty="0"/>
              <a:t>THAI </a:t>
            </a:r>
            <a:r>
              <a:rPr lang="vi-VN" cap="none" spc="-5" dirty="0"/>
              <a:t>BẰNG </a:t>
            </a:r>
            <a:r>
              <a:rPr lang="vi-VN" cap="none" dirty="0"/>
              <a:t>KIM </a:t>
            </a:r>
            <a:r>
              <a:rPr lang="vi-VN" cap="none" spc="-5" dirty="0"/>
              <a:t>QUA NGẢ ÂM</a:t>
            </a:r>
            <a:r>
              <a:rPr lang="vi-VN" cap="none" spc="30" dirty="0"/>
              <a:t> </a:t>
            </a:r>
            <a:r>
              <a:rPr lang="vi-VN" cap="none" spc="-10" dirty="0"/>
              <a:t>ĐẠO.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24404" y="668591"/>
            <a:ext cx="3855720" cy="727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61670" algn="l"/>
              </a:tabLst>
            </a:pPr>
            <a:r>
              <a:rPr spc="-5" dirty="0"/>
              <a:t>3.	NONG</a:t>
            </a:r>
            <a:r>
              <a:rPr spc="-85" dirty="0"/>
              <a:t> </a:t>
            </a:r>
            <a:r>
              <a:rPr spc="-5" dirty="0"/>
              <a:t>NẠO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8015" y="1594104"/>
            <a:ext cx="7887334" cy="31225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1950" marR="5080" indent="-349250" algn="just">
              <a:lnSpc>
                <a:spcPct val="99500"/>
              </a:lnSpc>
              <a:spcBef>
                <a:spcPts val="105"/>
              </a:spcBef>
              <a:buClr>
                <a:srgbClr val="6EB7D6"/>
              </a:buClr>
              <a:buSzPct val="110416"/>
              <a:buChar char=""/>
              <a:tabLst>
                <a:tab pos="361950" algn="l"/>
              </a:tabLst>
            </a:pPr>
            <a:r>
              <a:rPr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Khó </a:t>
            </a:r>
            <a:r>
              <a:rPr sz="2400" spc="-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hiệu quả </a:t>
            </a:r>
            <a:r>
              <a:rPr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và nguy </a:t>
            </a:r>
            <a:r>
              <a:rPr sz="2400" spc="-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hiểm </a:t>
            </a:r>
            <a:r>
              <a:rPr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vì </a:t>
            </a:r>
            <a:r>
              <a:rPr sz="2400" spc="-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đa </a:t>
            </a:r>
            <a:r>
              <a:rPr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số </a:t>
            </a:r>
            <a:r>
              <a:rPr sz="2400" spc="-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gai nhau bám </a:t>
            </a:r>
            <a:r>
              <a:rPr sz="2400" spc="-10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chặt  </a:t>
            </a:r>
            <a:r>
              <a:rPr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vào cơ </a:t>
            </a:r>
            <a:r>
              <a:rPr sz="2400" spc="-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tử cung </a:t>
            </a:r>
            <a:r>
              <a:rPr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ở </a:t>
            </a:r>
            <a:r>
              <a:rPr sz="2400" spc="-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đoạn dưới,rất </a:t>
            </a:r>
            <a:r>
              <a:rPr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khó khăn </a:t>
            </a:r>
            <a:r>
              <a:rPr sz="2400" spc="-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để lấy </a:t>
            </a:r>
            <a:r>
              <a:rPr sz="2400" spc="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ra  </a:t>
            </a:r>
            <a:r>
              <a:rPr sz="2400" spc="-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bằng </a:t>
            </a:r>
            <a:r>
              <a:rPr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cách nạo mà ít </a:t>
            </a:r>
            <a:r>
              <a:rPr sz="2400" spc="-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gây </a:t>
            </a:r>
            <a:r>
              <a:rPr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tổn thương tử </a:t>
            </a:r>
            <a:r>
              <a:rPr sz="2400" spc="-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cung hoặc  bàng</a:t>
            </a:r>
            <a:r>
              <a:rPr sz="2400" spc="1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quang.</a:t>
            </a:r>
            <a:endParaRPr sz="24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marL="361950" marR="6985" indent="-349250" algn="just">
              <a:lnSpc>
                <a:spcPts val="2880"/>
              </a:lnSpc>
              <a:spcBef>
                <a:spcPts val="2095"/>
              </a:spcBef>
              <a:buClr>
                <a:srgbClr val="6EB7D6"/>
              </a:buClr>
              <a:buSzPct val="110416"/>
              <a:buChar char=""/>
              <a:tabLst>
                <a:tab pos="361950" algn="l"/>
              </a:tabLst>
            </a:pPr>
            <a:r>
              <a:rPr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Được </a:t>
            </a:r>
            <a:r>
              <a:rPr sz="2400" spc="-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khuyến </a:t>
            </a:r>
            <a:r>
              <a:rPr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cáo </a:t>
            </a:r>
            <a:r>
              <a:rPr sz="2400" spc="-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hạn </a:t>
            </a:r>
            <a:r>
              <a:rPr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chế vì </a:t>
            </a:r>
            <a:r>
              <a:rPr sz="2400" spc="-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nguy </a:t>
            </a:r>
            <a:r>
              <a:rPr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cơ </a:t>
            </a:r>
            <a:r>
              <a:rPr sz="2400" spc="-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băng </a:t>
            </a:r>
            <a:r>
              <a:rPr sz="2400" spc="-9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huyết  </a:t>
            </a:r>
            <a:r>
              <a:rPr sz="2400" spc="-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nặng, phải </a:t>
            </a:r>
            <a:r>
              <a:rPr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cắt TC cấp</a:t>
            </a:r>
            <a:r>
              <a:rPr sz="2400" spc="-1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cứu.</a:t>
            </a:r>
            <a:endParaRPr sz="24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marL="361950" marR="6985" indent="-349250" algn="just">
              <a:lnSpc>
                <a:spcPts val="2880"/>
              </a:lnSpc>
              <a:spcBef>
                <a:spcPts val="2000"/>
              </a:spcBef>
              <a:buClr>
                <a:srgbClr val="6EB7D6"/>
              </a:buClr>
              <a:buSzPct val="110416"/>
              <a:buChar char=""/>
              <a:tabLst>
                <a:tab pos="361950" algn="l"/>
              </a:tabLst>
            </a:pPr>
            <a:r>
              <a:rPr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Mở </a:t>
            </a:r>
            <a:r>
              <a:rPr sz="2400" spc="-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bụng lấy </a:t>
            </a:r>
            <a:r>
              <a:rPr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khối </a:t>
            </a:r>
            <a:r>
              <a:rPr sz="2400" spc="-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thai qua </a:t>
            </a:r>
            <a:r>
              <a:rPr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sẹo mổ </a:t>
            </a:r>
            <a:r>
              <a:rPr sz="2400" spc="-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cũ: nguy </a:t>
            </a:r>
            <a:r>
              <a:rPr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cơ </a:t>
            </a:r>
            <a:r>
              <a:rPr sz="2400" spc="-12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chảy  </a:t>
            </a:r>
            <a:r>
              <a:rPr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máu và tổn thương </a:t>
            </a:r>
            <a:r>
              <a:rPr sz="2400" spc="-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bàng</a:t>
            </a:r>
            <a:r>
              <a:rPr sz="2400" spc="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quang.</a:t>
            </a:r>
            <a:endParaRPr sz="24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2847" y="748717"/>
            <a:ext cx="675957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61670" algn="l"/>
                <a:tab pos="5739130" algn="l"/>
              </a:tabLst>
            </a:pPr>
            <a:r>
              <a:rPr spc="-5" dirty="0"/>
              <a:t>4</a:t>
            </a:r>
            <a:r>
              <a:rPr dirty="0"/>
              <a:t>.	PHẪU</a:t>
            </a:r>
            <a:r>
              <a:rPr spc="-95" dirty="0"/>
              <a:t> </a:t>
            </a:r>
            <a:r>
              <a:rPr dirty="0"/>
              <a:t>THUẬT</a:t>
            </a:r>
            <a:r>
              <a:rPr spc="-80" dirty="0"/>
              <a:t> </a:t>
            </a:r>
            <a:r>
              <a:rPr spc="-5" dirty="0"/>
              <a:t>NỘ</a:t>
            </a:r>
            <a:r>
              <a:rPr dirty="0"/>
              <a:t>I</a:t>
            </a:r>
            <a:r>
              <a:rPr lang="en-US" dirty="0"/>
              <a:t> </a:t>
            </a:r>
            <a:r>
              <a:rPr dirty="0"/>
              <a:t>SOI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8015" y="1326362"/>
            <a:ext cx="7884159" cy="2732405"/>
          </a:xfrm>
          <a:prstGeom prst="rect">
            <a:avLst/>
          </a:prstGeom>
        </p:spPr>
        <p:txBody>
          <a:bodyPr vert="horz" wrap="square" lIns="0" tIns="2432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14"/>
              </a:spcBef>
              <a:tabLst>
                <a:tab pos="361315" algn="l"/>
              </a:tabLst>
            </a:pPr>
            <a:r>
              <a:rPr sz="2650" spc="-700" dirty="0">
                <a:solidFill>
                  <a:srgbClr val="6EB7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</a:t>
            </a:r>
            <a:r>
              <a:rPr sz="2650" spc="-700" dirty="0">
                <a:solidFill>
                  <a:srgbClr val="6EB7D6"/>
                </a:solidFill>
                <a:latin typeface="+mj-lt"/>
                <a:cs typeface="Times New Roman" panose="02020603050405020304" pitchFamily="18" charset="0"/>
              </a:rPr>
              <a:t>	</a:t>
            </a:r>
            <a:r>
              <a:rPr sz="2400" spc="-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Áp dụng cho thai </a:t>
            </a:r>
            <a:r>
              <a:rPr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ở sẹo </a:t>
            </a:r>
            <a:r>
              <a:rPr sz="2400" spc="-6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MLT </a:t>
            </a:r>
            <a:r>
              <a:rPr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chưa</a:t>
            </a:r>
            <a:r>
              <a:rPr sz="2400" spc="4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vỡ.</a:t>
            </a:r>
            <a:endParaRPr sz="24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marL="264795">
              <a:lnSpc>
                <a:spcPct val="100000"/>
              </a:lnSpc>
              <a:spcBef>
                <a:spcPts val="1660"/>
              </a:spcBef>
            </a:pPr>
            <a:r>
              <a:rPr sz="2400" spc="-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Xẻ </a:t>
            </a:r>
            <a:r>
              <a:rPr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vị trí vết mổ, </a:t>
            </a:r>
            <a:r>
              <a:rPr sz="2400" spc="-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lấy khối thai qua nội soi </a:t>
            </a:r>
            <a:r>
              <a:rPr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ổ</a:t>
            </a:r>
            <a:r>
              <a:rPr sz="2400" spc="2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bụng.</a:t>
            </a:r>
            <a:endParaRPr sz="24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marL="264795">
              <a:lnSpc>
                <a:spcPct val="100000"/>
              </a:lnSpc>
              <a:spcBef>
                <a:spcPts val="1714"/>
              </a:spcBef>
            </a:pPr>
            <a:r>
              <a:rPr sz="2400" spc="-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Cắt lọc </a:t>
            </a:r>
            <a:r>
              <a:rPr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vết </a:t>
            </a:r>
            <a:r>
              <a:rPr sz="2400" spc="-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mổ và khâu </a:t>
            </a:r>
            <a:r>
              <a:rPr sz="2400" spc="-1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phục hồi bằng </a:t>
            </a:r>
            <a:r>
              <a:rPr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các mũi</a:t>
            </a:r>
            <a:r>
              <a:rPr sz="2400" spc="8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rời</a:t>
            </a:r>
          </a:p>
          <a:p>
            <a:pPr marL="361950" marR="5080" indent="-11430">
              <a:lnSpc>
                <a:spcPts val="2590"/>
              </a:lnSpc>
              <a:spcBef>
                <a:spcPts val="2040"/>
              </a:spcBef>
            </a:pPr>
            <a:r>
              <a:rPr sz="2400" spc="-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Để </a:t>
            </a:r>
            <a:r>
              <a:rPr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hạn chế mất </a:t>
            </a:r>
            <a:r>
              <a:rPr sz="2400" spc="-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máu, thắt động </a:t>
            </a:r>
            <a:r>
              <a:rPr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mạch tử </a:t>
            </a:r>
            <a:r>
              <a:rPr sz="2400" spc="-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cung hai </a:t>
            </a:r>
            <a:r>
              <a:rPr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bên  trước </a:t>
            </a:r>
            <a:r>
              <a:rPr sz="2400" spc="-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khi thao </a:t>
            </a:r>
            <a:r>
              <a:rPr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tác trên </a:t>
            </a:r>
            <a:r>
              <a:rPr sz="2400" spc="-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khối</a:t>
            </a:r>
            <a:r>
              <a:rPr sz="2400" spc="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thai</a:t>
            </a:r>
            <a:endParaRPr sz="24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3565" y="560641"/>
            <a:ext cx="8072755" cy="727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61670" algn="l"/>
              </a:tabLst>
            </a:pPr>
            <a:r>
              <a:rPr spc="-5" dirty="0"/>
              <a:t>5.	NỘI </a:t>
            </a:r>
            <a:r>
              <a:rPr dirty="0"/>
              <a:t>SOI BUỒNG TỬ</a:t>
            </a:r>
            <a:r>
              <a:rPr spc="-210" dirty="0"/>
              <a:t> </a:t>
            </a:r>
            <a:r>
              <a:rPr spc="-5" dirty="0"/>
              <a:t>CUNG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8015" y="1587880"/>
            <a:ext cx="7884795" cy="4185441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61950" marR="6985" indent="-349250" algn="just">
              <a:lnSpc>
                <a:spcPts val="3360"/>
              </a:lnSpc>
              <a:spcBef>
                <a:spcPts val="490"/>
              </a:spcBef>
              <a:buClr>
                <a:srgbClr val="6EB7D6"/>
              </a:buClr>
              <a:buSzPct val="108928"/>
              <a:buChar char=""/>
              <a:tabLst>
                <a:tab pos="361950" algn="l"/>
              </a:tabLst>
            </a:pPr>
            <a:r>
              <a:rPr sz="28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Phù hợp </a:t>
            </a:r>
            <a:r>
              <a:rPr sz="2800" spc="-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khi </a:t>
            </a:r>
            <a:r>
              <a:rPr sz="28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túi </a:t>
            </a:r>
            <a:r>
              <a:rPr sz="2800" spc="-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thai </a:t>
            </a:r>
            <a:r>
              <a:rPr sz="28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hướng vào buồng tử </a:t>
            </a:r>
            <a:r>
              <a:rPr sz="2800" spc="-14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cung  </a:t>
            </a:r>
            <a:r>
              <a:rPr sz="28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(loại </a:t>
            </a:r>
            <a:r>
              <a:rPr sz="2800" spc="-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 theo</a:t>
            </a:r>
            <a:r>
              <a:rPr sz="2800" spc="2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Vial)</a:t>
            </a:r>
            <a:endParaRPr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marL="361950" marR="5080" indent="-349250" algn="just">
              <a:lnSpc>
                <a:spcPts val="3360"/>
              </a:lnSpc>
              <a:spcBef>
                <a:spcPts val="2005"/>
              </a:spcBef>
              <a:buClr>
                <a:srgbClr val="6EB7D6"/>
              </a:buClr>
              <a:buSzPct val="108928"/>
              <a:buChar char=""/>
              <a:tabLst>
                <a:tab pos="361950" algn="l"/>
              </a:tabLst>
            </a:pPr>
            <a:r>
              <a:rPr sz="28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Qua soi buồng TC, xác </a:t>
            </a:r>
            <a:r>
              <a:rPr sz="2800" spc="-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định vị </a:t>
            </a:r>
            <a:r>
              <a:rPr sz="28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trí túi thai, </a:t>
            </a:r>
            <a:r>
              <a:rPr sz="2800" spc="-28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sự  </a:t>
            </a:r>
            <a:r>
              <a:rPr sz="28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phân bố mạch máu nơi </a:t>
            </a:r>
            <a:r>
              <a:rPr sz="2800" spc="-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nhau</a:t>
            </a:r>
            <a:r>
              <a:rPr sz="2800" spc="3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sz="28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bám.</a:t>
            </a:r>
          </a:p>
          <a:p>
            <a:pPr marL="412750" marR="5080" indent="-6350" algn="just">
              <a:lnSpc>
                <a:spcPct val="109000"/>
              </a:lnSpc>
              <a:spcBef>
                <a:spcPts val="1585"/>
              </a:spcBef>
            </a:pPr>
            <a:r>
              <a:rPr sz="28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Phần </a:t>
            </a:r>
            <a:r>
              <a:rPr sz="2800" spc="-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thai </a:t>
            </a:r>
            <a:r>
              <a:rPr sz="28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và </a:t>
            </a:r>
            <a:r>
              <a:rPr sz="2800" spc="-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nhau được </a:t>
            </a:r>
            <a:r>
              <a:rPr sz="28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cắt đốt </a:t>
            </a:r>
            <a:r>
              <a:rPr sz="2800" spc="-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điện </a:t>
            </a:r>
            <a:r>
              <a:rPr sz="28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cầm máu.  Mifepristol, MTX tại chỗ hay thuyên tắc </a:t>
            </a:r>
            <a:r>
              <a:rPr sz="2800" spc="-5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ĐMTC  2</a:t>
            </a:r>
            <a:r>
              <a:rPr sz="28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bên.</a:t>
            </a:r>
          </a:p>
          <a:p>
            <a:pPr marL="412750" algn="just">
              <a:lnSpc>
                <a:spcPct val="100000"/>
              </a:lnSpc>
              <a:spcBef>
                <a:spcPts val="600"/>
              </a:spcBef>
            </a:pPr>
            <a:r>
              <a:rPr sz="28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37/39 trường hợp thành công.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07413" y="153034"/>
            <a:ext cx="6331585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5540" marR="5080" indent="-2403475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6. </a:t>
            </a:r>
            <a:r>
              <a:rPr sz="4000" dirty="0"/>
              <a:t>THUYÊN TẮC </a:t>
            </a:r>
            <a:r>
              <a:rPr sz="4000" spc="-5" dirty="0"/>
              <a:t>MẠCH</a:t>
            </a:r>
            <a:r>
              <a:rPr sz="4000" spc="-315" dirty="0"/>
              <a:t> </a:t>
            </a:r>
            <a:r>
              <a:rPr sz="4000" dirty="0"/>
              <a:t>TỬ  CUNG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28015" y="1587880"/>
            <a:ext cx="7886700" cy="4046942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61950" marR="7620" indent="-349250" algn="just">
              <a:lnSpc>
                <a:spcPts val="3360"/>
              </a:lnSpc>
              <a:spcBef>
                <a:spcPts val="490"/>
              </a:spcBef>
              <a:buClr>
                <a:srgbClr val="6EB7D6"/>
              </a:buClr>
              <a:buSzPct val="108928"/>
              <a:buChar char=""/>
              <a:tabLst>
                <a:tab pos="361950" algn="l"/>
              </a:tabLst>
            </a:pPr>
            <a:r>
              <a:rPr sz="2800" spc="-5" dirty="0">
                <a:solidFill>
                  <a:srgbClr val="00206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Hạn </a:t>
            </a:r>
            <a:r>
              <a:rPr sz="2800" dirty="0">
                <a:solidFill>
                  <a:srgbClr val="00206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chế chảy máu và bảo tồn khả năng </a:t>
            </a:r>
            <a:r>
              <a:rPr sz="2800" spc="-140" dirty="0">
                <a:solidFill>
                  <a:srgbClr val="00206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sinh </a:t>
            </a:r>
            <a:r>
              <a:rPr sz="2800" spc="495" dirty="0">
                <a:solidFill>
                  <a:srgbClr val="00206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 </a:t>
            </a:r>
            <a:r>
              <a:rPr sz="2800" dirty="0">
                <a:solidFill>
                  <a:srgbClr val="00206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sản </a:t>
            </a:r>
            <a:r>
              <a:rPr sz="2800" spc="-5" dirty="0">
                <a:solidFill>
                  <a:srgbClr val="00206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cho</a:t>
            </a:r>
            <a:r>
              <a:rPr sz="2800" spc="10" dirty="0">
                <a:solidFill>
                  <a:srgbClr val="00206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solidFill>
                  <a:srgbClr val="00206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BN.</a:t>
            </a:r>
            <a:endParaRPr sz="2800" dirty="0">
              <a:solidFill>
                <a:srgbClr val="002060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  <a:p>
            <a:pPr marL="361950" marR="5080" indent="-349250" algn="just">
              <a:lnSpc>
                <a:spcPts val="3360"/>
              </a:lnSpc>
              <a:spcBef>
                <a:spcPts val="2005"/>
              </a:spcBef>
              <a:buClr>
                <a:srgbClr val="6EB7D6"/>
              </a:buClr>
              <a:buSzPct val="108928"/>
              <a:buChar char=""/>
              <a:tabLst>
                <a:tab pos="361950" algn="l"/>
              </a:tabLst>
            </a:pPr>
            <a:r>
              <a:rPr sz="2800" dirty="0">
                <a:solidFill>
                  <a:srgbClr val="00206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Là phương pháp thay thế duy nhất cho cắt </a:t>
            </a:r>
            <a:r>
              <a:rPr sz="2800" spc="-280" dirty="0">
                <a:solidFill>
                  <a:srgbClr val="00206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tử  </a:t>
            </a:r>
            <a:r>
              <a:rPr sz="2800" spc="-5" dirty="0">
                <a:solidFill>
                  <a:srgbClr val="00206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cung </a:t>
            </a:r>
            <a:r>
              <a:rPr sz="2800" dirty="0">
                <a:solidFill>
                  <a:srgbClr val="00206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nhằm kiểm soát chảy máu trong </a:t>
            </a:r>
            <a:r>
              <a:rPr sz="2800" spc="-5" dirty="0">
                <a:solidFill>
                  <a:srgbClr val="00206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những  </a:t>
            </a:r>
            <a:r>
              <a:rPr sz="2800" dirty="0">
                <a:solidFill>
                  <a:srgbClr val="00206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trường hợp mô phôi </a:t>
            </a:r>
            <a:r>
              <a:rPr sz="2800" spc="-5" dirty="0">
                <a:solidFill>
                  <a:srgbClr val="00206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thai </a:t>
            </a:r>
            <a:r>
              <a:rPr sz="2800" dirty="0">
                <a:solidFill>
                  <a:srgbClr val="00206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xâm </a:t>
            </a:r>
            <a:r>
              <a:rPr sz="2800" spc="-5" dirty="0">
                <a:solidFill>
                  <a:srgbClr val="00206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lấn </a:t>
            </a:r>
            <a:r>
              <a:rPr sz="2800" dirty="0">
                <a:solidFill>
                  <a:srgbClr val="00206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vào vùng  bàng </a:t>
            </a:r>
            <a:r>
              <a:rPr sz="2800" spc="-5" dirty="0">
                <a:solidFill>
                  <a:srgbClr val="00206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quang </a:t>
            </a:r>
            <a:r>
              <a:rPr sz="2800" dirty="0">
                <a:solidFill>
                  <a:srgbClr val="00206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– tử</a:t>
            </a:r>
            <a:r>
              <a:rPr sz="2800" spc="10" dirty="0">
                <a:solidFill>
                  <a:srgbClr val="00206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 </a:t>
            </a:r>
            <a:r>
              <a:rPr sz="2800" dirty="0">
                <a:solidFill>
                  <a:srgbClr val="00206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cung.</a:t>
            </a:r>
          </a:p>
          <a:p>
            <a:pPr marL="361950" marR="8255" indent="-349250" algn="just">
              <a:lnSpc>
                <a:spcPts val="3360"/>
              </a:lnSpc>
              <a:spcBef>
                <a:spcPts val="2000"/>
              </a:spcBef>
              <a:buClr>
                <a:srgbClr val="6EB7D6"/>
              </a:buClr>
              <a:buSzPct val="108928"/>
              <a:buChar char=""/>
              <a:tabLst>
                <a:tab pos="361950" algn="l"/>
              </a:tabLst>
            </a:pPr>
            <a:r>
              <a:rPr sz="2800" dirty="0">
                <a:solidFill>
                  <a:srgbClr val="00206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Kết hợp với MTX tại </a:t>
            </a:r>
            <a:r>
              <a:rPr sz="2800" spc="-5" dirty="0">
                <a:solidFill>
                  <a:srgbClr val="00206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chỗ </a:t>
            </a:r>
            <a:r>
              <a:rPr sz="2800" dirty="0">
                <a:solidFill>
                  <a:srgbClr val="00206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mang </a:t>
            </a:r>
            <a:r>
              <a:rPr sz="2800" spc="-5" dirty="0">
                <a:solidFill>
                  <a:srgbClr val="00206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lại </a:t>
            </a:r>
            <a:r>
              <a:rPr sz="2800" dirty="0">
                <a:solidFill>
                  <a:srgbClr val="00206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kết quả </a:t>
            </a:r>
            <a:r>
              <a:rPr sz="2800" spc="-140" dirty="0">
                <a:solidFill>
                  <a:srgbClr val="00206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đáng  </a:t>
            </a:r>
            <a:r>
              <a:rPr sz="2800" dirty="0">
                <a:solidFill>
                  <a:srgbClr val="00206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khích </a:t>
            </a:r>
            <a:r>
              <a:rPr sz="2800" spc="-5" dirty="0">
                <a:solidFill>
                  <a:srgbClr val="00206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lệ </a:t>
            </a:r>
            <a:r>
              <a:rPr sz="2800" dirty="0">
                <a:solidFill>
                  <a:srgbClr val="00206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tuy </a:t>
            </a:r>
            <a:r>
              <a:rPr sz="2800" spc="-5" dirty="0">
                <a:solidFill>
                  <a:srgbClr val="00206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phức </a:t>
            </a:r>
            <a:r>
              <a:rPr sz="2800" dirty="0">
                <a:solidFill>
                  <a:srgbClr val="00206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tạp và tốn kém</a:t>
            </a:r>
            <a:r>
              <a:rPr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1874" y="153034"/>
            <a:ext cx="6216650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7. </a:t>
            </a:r>
            <a:r>
              <a:rPr sz="4000" dirty="0"/>
              <a:t>SỬ </a:t>
            </a:r>
            <a:r>
              <a:rPr sz="4000" spc="-5" dirty="0"/>
              <a:t>DỤNG </a:t>
            </a:r>
            <a:r>
              <a:rPr sz="4000" dirty="0"/>
              <a:t>BÓNG</a:t>
            </a:r>
            <a:r>
              <a:rPr sz="4000" spc="-90" dirty="0"/>
              <a:t> </a:t>
            </a:r>
            <a:r>
              <a:rPr sz="4000" spc="-5" dirty="0"/>
              <a:t>CHÈN</a:t>
            </a:r>
            <a:endParaRPr sz="4000" dirty="0"/>
          </a:p>
          <a:p>
            <a:pPr marL="2065020">
              <a:lnSpc>
                <a:spcPct val="100000"/>
              </a:lnSpc>
            </a:pPr>
            <a:r>
              <a:rPr sz="4000" spc="-5" dirty="0"/>
              <a:t>FOLLEY</a:t>
            </a:r>
            <a:endParaRPr sz="4000" dirty="0"/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381000" y="1524001"/>
            <a:ext cx="8077200" cy="2320763"/>
          </a:xfrm>
          <a:prstGeom prst="rect">
            <a:avLst/>
          </a:prstGeom>
        </p:spPr>
        <p:txBody>
          <a:bodyPr vert="horz" wrap="square" lIns="0" tIns="237870" rIns="0" bIns="0" rtlCol="0">
            <a:spAutoFit/>
          </a:bodyPr>
          <a:lstStyle/>
          <a:p>
            <a:pPr marL="361950" marR="5080" indent="-349250" algn="just">
              <a:lnSpc>
                <a:spcPct val="79500"/>
              </a:lnSpc>
              <a:spcBef>
                <a:spcPts val="880"/>
              </a:spcBef>
              <a:buClr>
                <a:srgbClr val="6EB7D6"/>
              </a:buClr>
              <a:buSzPct val="108928"/>
              <a:buChar char=""/>
              <a:tabLst>
                <a:tab pos="361950" algn="l"/>
              </a:tabLst>
            </a:pPr>
            <a:r>
              <a:rPr lang="vi-VN" sz="2400" cap="none" dirty="0"/>
              <a:t>Năm 2014 tác </a:t>
            </a:r>
            <a:r>
              <a:rPr lang="vi-VN" sz="2400" cap="none" spc="-5" dirty="0"/>
              <a:t>giả </a:t>
            </a:r>
            <a:r>
              <a:rPr lang="vi-VN" sz="2400" cap="none" spc="-20" dirty="0"/>
              <a:t>timor-tritsch </a:t>
            </a:r>
            <a:r>
              <a:rPr lang="vi-VN" sz="2400" cap="none" spc="-5" dirty="0"/>
              <a:t>có </a:t>
            </a:r>
            <a:r>
              <a:rPr lang="vi-VN" sz="2400" cap="none" dirty="0"/>
              <a:t>ghi nhận </a:t>
            </a:r>
            <a:r>
              <a:rPr lang="vi-VN" sz="2400" cap="none" spc="-540" dirty="0"/>
              <a:t>1  </a:t>
            </a:r>
            <a:r>
              <a:rPr lang="vi-VN" sz="2400" cap="none" spc="-5" dirty="0"/>
              <a:t>phương </a:t>
            </a:r>
            <a:r>
              <a:rPr lang="vi-VN" sz="2400" cap="none" dirty="0"/>
              <a:t>pháp mới: sử dụng ống thông foley  chèn và bơm vào vị trí của </a:t>
            </a:r>
            <a:r>
              <a:rPr lang="vi-VN" sz="2400" cap="none" spc="-5" dirty="0"/>
              <a:t>thai </a:t>
            </a:r>
            <a:r>
              <a:rPr lang="vi-VN" sz="2400" cap="none" dirty="0"/>
              <a:t>ở</a:t>
            </a:r>
            <a:r>
              <a:rPr lang="vi-VN" sz="2400" cap="none" spc="-15" dirty="0"/>
              <a:t> </a:t>
            </a:r>
            <a:r>
              <a:rPr lang="vi-VN" sz="2400" cap="none" spc="-35" dirty="0"/>
              <a:t>SMLT.</a:t>
            </a:r>
            <a:endParaRPr lang="vi-VN" sz="2400" cap="none" dirty="0"/>
          </a:p>
          <a:p>
            <a:pPr marL="361950" marR="5080" indent="-349250" algn="just">
              <a:lnSpc>
                <a:spcPct val="79700"/>
              </a:lnSpc>
              <a:spcBef>
                <a:spcPts val="2415"/>
              </a:spcBef>
              <a:buClr>
                <a:srgbClr val="6EB7D6"/>
              </a:buClr>
              <a:buSzPct val="108928"/>
              <a:buChar char=""/>
              <a:tabLst>
                <a:tab pos="361950" algn="l"/>
              </a:tabLst>
            </a:pPr>
            <a:r>
              <a:rPr lang="vi-VN" sz="2400" cap="none" spc="-5" dirty="0"/>
              <a:t>Ngăn chặn </a:t>
            </a:r>
            <a:r>
              <a:rPr lang="vi-VN" sz="2400" cap="none" dirty="0"/>
              <a:t>sự phát triển của </a:t>
            </a:r>
            <a:r>
              <a:rPr lang="vi-VN" sz="2400" cap="none" spc="-5" dirty="0"/>
              <a:t>thai </a:t>
            </a:r>
            <a:r>
              <a:rPr lang="vi-VN" sz="2400" cap="none" dirty="0"/>
              <a:t>bằng cách </a:t>
            </a:r>
            <a:r>
              <a:rPr lang="vi-VN" sz="2400" cap="none" spc="-175" dirty="0"/>
              <a:t>đặt  </a:t>
            </a:r>
            <a:r>
              <a:rPr lang="vi-VN" sz="2400" cap="none" dirty="0"/>
              <a:t>áp </a:t>
            </a:r>
            <a:r>
              <a:rPr lang="vi-VN" sz="2400" cap="none" spc="-5" dirty="0"/>
              <a:t>lực </a:t>
            </a:r>
            <a:r>
              <a:rPr lang="vi-VN" sz="2400" cap="none" dirty="0"/>
              <a:t>đẩy túi </a:t>
            </a:r>
            <a:r>
              <a:rPr lang="vi-VN" sz="2400" cap="none" spc="-5" dirty="0"/>
              <a:t>thai lên </a:t>
            </a:r>
            <a:r>
              <a:rPr lang="vi-VN" sz="2400" cap="none" dirty="0"/>
              <a:t>trên hoặc ép túi </a:t>
            </a:r>
            <a:r>
              <a:rPr lang="vi-VN" sz="2400" cap="none" spc="-5" dirty="0"/>
              <a:t>thai </a:t>
            </a:r>
            <a:r>
              <a:rPr lang="vi-VN" sz="2400" cap="none" dirty="0"/>
              <a:t>và  bóng </a:t>
            </a:r>
            <a:r>
              <a:rPr lang="vi-VN" sz="2400" cap="none" spc="-5" dirty="0"/>
              <a:t>chèn </a:t>
            </a:r>
            <a:r>
              <a:rPr lang="vi-VN" sz="2400" cap="none" dirty="0"/>
              <a:t>và cũng </a:t>
            </a:r>
            <a:r>
              <a:rPr lang="vi-VN" sz="2400" cap="none" spc="5" dirty="0"/>
              <a:t>ép </a:t>
            </a:r>
            <a:r>
              <a:rPr lang="vi-VN" sz="2400" cap="none" dirty="0"/>
              <a:t>vào </a:t>
            </a:r>
            <a:r>
              <a:rPr lang="vi-VN" sz="2400" cap="none" spc="5" dirty="0"/>
              <a:t>vị </a:t>
            </a:r>
            <a:r>
              <a:rPr lang="vi-VN" sz="2400" cap="none" dirty="0"/>
              <a:t>trí vết </a:t>
            </a:r>
            <a:r>
              <a:rPr lang="vi-VN" sz="2400" cap="none" spc="-5" dirty="0"/>
              <a:t>mổ ngăn  </a:t>
            </a:r>
            <a:r>
              <a:rPr lang="vi-VN" sz="2400" cap="none" dirty="0"/>
              <a:t>chận chảy</a:t>
            </a:r>
            <a:r>
              <a:rPr lang="vi-VN" sz="2400" cap="none" spc="10" dirty="0"/>
              <a:t> </a:t>
            </a:r>
            <a:r>
              <a:rPr lang="vi-VN" sz="2400" cap="none" dirty="0"/>
              <a:t>máu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91490" y="4876800"/>
            <a:ext cx="7856220" cy="94361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361950" marR="5080" indent="-349250">
              <a:lnSpc>
                <a:spcPct val="81200"/>
              </a:lnSpc>
              <a:spcBef>
                <a:spcPts val="730"/>
              </a:spcBef>
              <a:tabLst>
                <a:tab pos="1278255" algn="l"/>
              </a:tabLst>
            </a:pPr>
            <a:r>
              <a:rPr sz="2800" spc="-5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sz="2000" spc="-15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Timor-Tritsch </a:t>
            </a:r>
            <a:r>
              <a:rPr sz="2000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IE, </a:t>
            </a:r>
            <a:r>
              <a:rPr sz="2000" spc="-5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Monteagudo </a:t>
            </a:r>
            <a:r>
              <a:rPr sz="2000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000" spc="-5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(2014). How </a:t>
            </a:r>
            <a:r>
              <a:rPr sz="2000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000" spc="-5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 and  manage cesarean-scar </a:t>
            </a:r>
            <a:r>
              <a:rPr sz="2000" spc="-20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pregnancy. </a:t>
            </a:r>
            <a:r>
              <a:rPr sz="2000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OBG </a:t>
            </a:r>
            <a:r>
              <a:rPr sz="2000" spc="-5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Management. June 2014.  </a:t>
            </a:r>
            <a:r>
              <a:rPr sz="2000" spc="-30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Vol.</a:t>
            </a:r>
            <a:r>
              <a:rPr sz="2000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	</a:t>
            </a:r>
            <a:r>
              <a:rPr sz="2000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No. 6.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175" y="458551"/>
            <a:ext cx="8375015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14675" algn="l"/>
              </a:tabLst>
            </a:pPr>
            <a:r>
              <a:rPr sz="4000" b="1" spc="-5" dirty="0"/>
              <a:t>7.</a:t>
            </a:r>
            <a:r>
              <a:rPr sz="4000" b="1" spc="5" dirty="0"/>
              <a:t> </a:t>
            </a:r>
            <a:r>
              <a:rPr sz="4000" b="1" dirty="0"/>
              <a:t>SỬ</a:t>
            </a:r>
            <a:r>
              <a:rPr sz="4000" b="1" spc="-5" dirty="0"/>
              <a:t> DỤNG	BÓNG CHÈN</a:t>
            </a:r>
            <a:r>
              <a:rPr sz="4000" b="1" spc="-85" dirty="0"/>
              <a:t> </a:t>
            </a:r>
            <a:r>
              <a:rPr sz="4000" b="1" spc="-5" dirty="0"/>
              <a:t>FOLLEY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28015" y="1822704"/>
            <a:ext cx="7887334" cy="20903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1950" marR="5080" indent="-349250" algn="just">
              <a:lnSpc>
                <a:spcPct val="99600"/>
              </a:lnSpc>
              <a:spcBef>
                <a:spcPts val="100"/>
              </a:spcBef>
              <a:buClr>
                <a:srgbClr val="6EB7D6"/>
              </a:buClr>
              <a:buSzPct val="110416"/>
              <a:buChar char=""/>
              <a:tabLst>
                <a:tab pos="361950" algn="l"/>
              </a:tabLst>
            </a:pPr>
            <a:r>
              <a:rPr sz="2400" dirty="0">
                <a:solidFill>
                  <a:srgbClr val="002060"/>
                </a:solidFill>
                <a:cs typeface="Times New Roman" panose="02020603050405020304" pitchFamily="18" charset="0"/>
              </a:rPr>
              <a:t>Ống thông </a:t>
            </a:r>
            <a:r>
              <a:rPr sz="2400" spc="-5" dirty="0">
                <a:solidFill>
                  <a:srgbClr val="002060"/>
                </a:solidFill>
                <a:cs typeface="Times New Roman" panose="02020603050405020304" pitchFamily="18" charset="0"/>
              </a:rPr>
              <a:t>12-14F được </a:t>
            </a:r>
            <a:r>
              <a:rPr sz="2400" dirty="0">
                <a:solidFill>
                  <a:srgbClr val="002060"/>
                </a:solidFill>
                <a:cs typeface="Times New Roman" panose="02020603050405020304" pitchFamily="18" charset="0"/>
              </a:rPr>
              <a:t>đặt vào </a:t>
            </a:r>
            <a:r>
              <a:rPr sz="2400" spc="-5" dirty="0">
                <a:solidFill>
                  <a:srgbClr val="002060"/>
                </a:solidFill>
                <a:cs typeface="Times New Roman" panose="02020603050405020304" pitchFamily="18" charset="0"/>
              </a:rPr>
              <a:t>đoạn eo </a:t>
            </a:r>
            <a:r>
              <a:rPr sz="2400" dirty="0">
                <a:solidFill>
                  <a:srgbClr val="002060"/>
                </a:solidFill>
                <a:cs typeface="Times New Roman" panose="02020603050405020304" pitchFamily="18" charset="0"/>
              </a:rPr>
              <a:t>TC dưới </a:t>
            </a:r>
            <a:r>
              <a:rPr sz="2400" spc="-215" dirty="0">
                <a:solidFill>
                  <a:srgbClr val="002060"/>
                </a:solidFill>
                <a:cs typeface="Times New Roman" panose="02020603050405020304" pitchFamily="18" charset="0"/>
              </a:rPr>
              <a:t>sự  </a:t>
            </a:r>
            <a:r>
              <a:rPr sz="2400" dirty="0">
                <a:solidFill>
                  <a:srgbClr val="002060"/>
                </a:solidFill>
                <a:cs typeface="Times New Roman" panose="02020603050405020304" pitchFamily="18" charset="0"/>
              </a:rPr>
              <a:t>hướng dẫn siêu </a:t>
            </a:r>
            <a:r>
              <a:rPr sz="2400" spc="-5" dirty="0">
                <a:solidFill>
                  <a:srgbClr val="002060"/>
                </a:solidFill>
                <a:cs typeface="Times New Roman" panose="02020603050405020304" pitchFamily="18" charset="0"/>
              </a:rPr>
              <a:t>âm bụng khi BN </a:t>
            </a:r>
            <a:r>
              <a:rPr sz="2400" dirty="0">
                <a:solidFill>
                  <a:srgbClr val="002060"/>
                </a:solidFill>
                <a:cs typeface="Times New Roman" panose="02020603050405020304" pitchFamily="18" charset="0"/>
              </a:rPr>
              <a:t>có một </a:t>
            </a:r>
            <a:r>
              <a:rPr sz="2400" spc="-5" dirty="0">
                <a:solidFill>
                  <a:srgbClr val="002060"/>
                </a:solidFill>
                <a:cs typeface="Times New Roman" panose="02020603050405020304" pitchFamily="18" charset="0"/>
              </a:rPr>
              <a:t>bàng </a:t>
            </a:r>
            <a:r>
              <a:rPr sz="2400" dirty="0">
                <a:solidFill>
                  <a:srgbClr val="002060"/>
                </a:solidFill>
                <a:cs typeface="Times New Roman" panose="02020603050405020304" pitchFamily="18" charset="0"/>
              </a:rPr>
              <a:t>quang  căng </a:t>
            </a:r>
            <a:r>
              <a:rPr sz="2400" spc="-5" dirty="0">
                <a:solidFill>
                  <a:srgbClr val="002060"/>
                </a:solidFill>
                <a:cs typeface="Times New Roman" panose="02020603050405020304" pitchFamily="18" charset="0"/>
              </a:rPr>
              <a:t>đủ. Cũng có </a:t>
            </a:r>
            <a:r>
              <a:rPr sz="2400" dirty="0">
                <a:solidFill>
                  <a:srgbClr val="002060"/>
                </a:solidFill>
                <a:cs typeface="Times New Roman" panose="02020603050405020304" pitchFamily="18" charset="0"/>
              </a:rPr>
              <a:t>thể </a:t>
            </a:r>
            <a:r>
              <a:rPr sz="2400" spc="-5" dirty="0">
                <a:solidFill>
                  <a:srgbClr val="002060"/>
                </a:solidFill>
                <a:cs typeface="Times New Roman" panose="02020603050405020304" pitchFamily="18" charset="0"/>
              </a:rPr>
              <a:t>chuyển </a:t>
            </a:r>
            <a:r>
              <a:rPr sz="2400" dirty="0">
                <a:solidFill>
                  <a:srgbClr val="002060"/>
                </a:solidFill>
                <a:cs typeface="Times New Roman" panose="02020603050405020304" pitchFamily="18" charset="0"/>
              </a:rPr>
              <a:t>sang </a:t>
            </a:r>
            <a:r>
              <a:rPr sz="2400" spc="-5" dirty="0">
                <a:solidFill>
                  <a:srgbClr val="002060"/>
                </a:solidFill>
                <a:cs typeface="Times New Roman" panose="02020603050405020304" pitchFamily="18" charset="0"/>
              </a:rPr>
              <a:t>hướng dẫn </a:t>
            </a:r>
            <a:r>
              <a:rPr sz="2400" dirty="0">
                <a:solidFill>
                  <a:srgbClr val="002060"/>
                </a:solidFill>
                <a:cs typeface="Times New Roman" panose="02020603050405020304" pitchFamily="18" charset="0"/>
              </a:rPr>
              <a:t>của  </a:t>
            </a:r>
            <a:r>
              <a:rPr sz="2400" spc="-5" dirty="0">
                <a:solidFill>
                  <a:srgbClr val="002060"/>
                </a:solidFill>
                <a:cs typeface="Times New Roman" panose="02020603050405020304" pitchFamily="18" charset="0"/>
              </a:rPr>
              <a:t>siêu âm ngả âm </a:t>
            </a:r>
            <a:r>
              <a:rPr sz="2400" dirty="0">
                <a:solidFill>
                  <a:srgbClr val="002060"/>
                </a:solidFill>
                <a:cs typeface="Times New Roman" panose="02020603050405020304" pitchFamily="18" charset="0"/>
              </a:rPr>
              <a:t>đạo để xác </a:t>
            </a:r>
            <a:r>
              <a:rPr sz="2400" spc="-5" dirty="0">
                <a:solidFill>
                  <a:srgbClr val="002060"/>
                </a:solidFill>
                <a:cs typeface="Times New Roman" panose="02020603050405020304" pitchFamily="18" charset="0"/>
              </a:rPr>
              <a:t>định </a:t>
            </a:r>
            <a:r>
              <a:rPr sz="2400" dirty="0">
                <a:solidFill>
                  <a:srgbClr val="002060"/>
                </a:solidFill>
                <a:cs typeface="Times New Roman" panose="02020603050405020304" pitchFamily="18" charset="0"/>
              </a:rPr>
              <a:t>vị trí chính xác </a:t>
            </a:r>
            <a:r>
              <a:rPr sz="2400" spc="-5" dirty="0">
                <a:solidFill>
                  <a:srgbClr val="002060"/>
                </a:solidFill>
                <a:cs typeface="Times New Roman" panose="02020603050405020304" pitchFamily="18" charset="0"/>
              </a:rPr>
              <a:t>hơn </a:t>
            </a:r>
            <a:r>
              <a:rPr sz="2400" spc="10" dirty="0">
                <a:solidFill>
                  <a:srgbClr val="002060"/>
                </a:solidFill>
                <a:cs typeface="Times New Roman" panose="02020603050405020304" pitchFamily="18" charset="0"/>
              </a:rPr>
              <a:t>và  </a:t>
            </a:r>
            <a:r>
              <a:rPr sz="2400" spc="-5" dirty="0">
                <a:solidFill>
                  <a:srgbClr val="002060"/>
                </a:solidFill>
                <a:cs typeface="Times New Roman" panose="02020603050405020304" pitchFamily="18" charset="0"/>
              </a:rPr>
              <a:t>đánh giá áp</a:t>
            </a:r>
            <a:r>
              <a:rPr sz="2400" spc="4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002060"/>
                </a:solidFill>
                <a:cs typeface="Times New Roman" panose="02020603050405020304" pitchFamily="18" charset="0"/>
              </a:rPr>
              <a:t>lực.</a:t>
            </a:r>
            <a:endParaRPr sz="24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361950" indent="-349250">
              <a:lnSpc>
                <a:spcPct val="100000"/>
              </a:lnSpc>
              <a:spcBef>
                <a:spcPts val="1750"/>
              </a:spcBef>
              <a:buClr>
                <a:srgbClr val="6EB7D6"/>
              </a:buClr>
              <a:buSzPct val="110416"/>
              <a:buChar char=""/>
              <a:tabLst>
                <a:tab pos="361315" algn="l"/>
                <a:tab pos="361950" algn="l"/>
              </a:tabLst>
            </a:pPr>
            <a:r>
              <a:rPr sz="2400" dirty="0">
                <a:solidFill>
                  <a:srgbClr val="002060"/>
                </a:solidFill>
                <a:cs typeface="Times New Roman" panose="02020603050405020304" pitchFamily="18" charset="0"/>
              </a:rPr>
              <a:t>Thời </a:t>
            </a:r>
            <a:r>
              <a:rPr sz="2400" spc="-5" dirty="0">
                <a:solidFill>
                  <a:srgbClr val="002060"/>
                </a:solidFill>
                <a:cs typeface="Times New Roman" panose="02020603050405020304" pitchFamily="18" charset="0"/>
              </a:rPr>
              <a:t>gian lưu ống thông</a:t>
            </a:r>
            <a:r>
              <a:rPr sz="2400" spc="55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002060"/>
                </a:solidFill>
                <a:cs typeface="Times New Roman" panose="02020603050405020304" pitchFamily="18" charset="0"/>
              </a:rPr>
              <a:t>24g</a:t>
            </a:r>
            <a:endParaRPr sz="24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1496568"/>
            <a:ext cx="8437245" cy="4415155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54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+mj-lt"/>
                <a:cs typeface="Times New Roman" panose="02020603050405020304" pitchFamily="18" charset="0"/>
              </a:rPr>
              <a:t>Không </a:t>
            </a:r>
            <a:r>
              <a:rPr sz="2400" dirty="0">
                <a:latin typeface="+mj-lt"/>
                <a:cs typeface="Times New Roman" panose="02020603050405020304" pitchFamily="18" charset="0"/>
              </a:rPr>
              <a:t>còn </a:t>
            </a:r>
            <a:r>
              <a:rPr sz="2400" spc="-5" dirty="0">
                <a:latin typeface="+mj-lt"/>
                <a:cs typeface="Times New Roman" panose="02020603050405020304" pitchFamily="18" charset="0"/>
              </a:rPr>
              <a:t>là bệnh </a:t>
            </a:r>
            <a:r>
              <a:rPr sz="2400" spc="-10" dirty="0">
                <a:latin typeface="+mj-lt"/>
                <a:cs typeface="Times New Roman" panose="02020603050405020304" pitchFamily="18" charset="0"/>
              </a:rPr>
              <a:t>hiếm</a:t>
            </a:r>
            <a:r>
              <a:rPr sz="2400" spc="65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+mj-lt"/>
                <a:cs typeface="Times New Roman" panose="02020603050405020304" pitchFamily="18" charset="0"/>
              </a:rPr>
              <a:t>gặp</a:t>
            </a:r>
            <a:endParaRPr sz="2400" dirty="0">
              <a:latin typeface="+mj-lt"/>
              <a:cs typeface="Times New Roman" panose="02020603050405020304" pitchFamily="18" charset="0"/>
            </a:endParaRPr>
          </a:p>
          <a:p>
            <a:pPr marL="469900" indent="-457200">
              <a:lnSpc>
                <a:spcPct val="100000"/>
              </a:lnSpc>
              <a:spcBef>
                <a:spcPts val="143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-95" dirty="0">
                <a:latin typeface="+mj-lt"/>
                <a:cs typeface="Times New Roman" panose="02020603050405020304" pitchFamily="18" charset="0"/>
              </a:rPr>
              <a:t>Tai </a:t>
            </a:r>
            <a:r>
              <a:rPr sz="2400" spc="-5" dirty="0">
                <a:latin typeface="+mj-lt"/>
                <a:cs typeface="Times New Roman" panose="02020603050405020304" pitchFamily="18" charset="0"/>
              </a:rPr>
              <a:t>biến </a:t>
            </a:r>
            <a:r>
              <a:rPr sz="2400" dirty="0">
                <a:latin typeface="+mj-lt"/>
                <a:cs typeface="Times New Roman" panose="02020603050405020304" pitchFamily="18" charset="0"/>
              </a:rPr>
              <a:t>chảy máu </a:t>
            </a:r>
            <a:r>
              <a:rPr sz="2400" spc="-5" dirty="0">
                <a:latin typeface="+mj-lt"/>
                <a:cs typeface="Times New Roman" panose="02020603050405020304" pitchFamily="18" charset="0"/>
              </a:rPr>
              <a:t>nặng nề, gây nhiều </a:t>
            </a:r>
            <a:r>
              <a:rPr sz="2400" dirty="0">
                <a:latin typeface="+mj-lt"/>
                <a:cs typeface="Times New Roman" panose="02020603050405020304" pitchFamily="18" charset="0"/>
              </a:rPr>
              <a:t>khó khăn </a:t>
            </a:r>
            <a:r>
              <a:rPr sz="2400" spc="-5" dirty="0">
                <a:latin typeface="+mj-lt"/>
                <a:cs typeface="Times New Roman" panose="02020603050405020304" pitchFamily="18" charset="0"/>
              </a:rPr>
              <a:t>trong</a:t>
            </a:r>
            <a:r>
              <a:rPr sz="2400" spc="520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+mj-lt"/>
                <a:cs typeface="Times New Roman" panose="02020603050405020304" pitchFamily="18" charset="0"/>
              </a:rPr>
              <a:t>điều</a:t>
            </a:r>
            <a:endParaRPr sz="2400" dirty="0">
              <a:latin typeface="+mj-lt"/>
              <a:cs typeface="Times New Roman" panose="02020603050405020304" pitchFamily="18" charset="0"/>
            </a:endParaRPr>
          </a:p>
          <a:p>
            <a:pPr marL="469900">
              <a:lnSpc>
                <a:spcPct val="100000"/>
              </a:lnSpc>
              <a:spcBef>
                <a:spcPts val="1445"/>
              </a:spcBef>
            </a:pPr>
            <a:r>
              <a:rPr sz="2400" dirty="0">
                <a:latin typeface="+mj-lt"/>
                <a:cs typeface="Times New Roman" panose="02020603050405020304" pitchFamily="18" charset="0"/>
              </a:rPr>
              <a:t>trị</a:t>
            </a:r>
          </a:p>
          <a:p>
            <a:pPr marL="469900" indent="-457200">
              <a:lnSpc>
                <a:spcPct val="100000"/>
              </a:lnSpc>
              <a:spcBef>
                <a:spcPts val="1440"/>
              </a:spcBef>
              <a:buAutoNum type="arabicPeriod" startAt="3"/>
              <a:tabLst>
                <a:tab pos="469265" algn="l"/>
                <a:tab pos="469900" algn="l"/>
              </a:tabLst>
            </a:pPr>
            <a:r>
              <a:rPr sz="2400" spc="-5" dirty="0">
                <a:latin typeface="+mj-lt"/>
                <a:cs typeface="Times New Roman" panose="02020603050405020304" pitchFamily="18" charset="0"/>
              </a:rPr>
              <a:t>Nguy </a:t>
            </a:r>
            <a:r>
              <a:rPr sz="2400" dirty="0">
                <a:latin typeface="+mj-lt"/>
                <a:cs typeface="Times New Roman" panose="02020603050405020304" pitchFamily="18" charset="0"/>
              </a:rPr>
              <a:t>cơ </a:t>
            </a:r>
            <a:r>
              <a:rPr sz="2400" spc="-5" dirty="0">
                <a:latin typeface="+mj-lt"/>
                <a:cs typeface="Times New Roman" panose="02020603050405020304" pitchFamily="18" charset="0"/>
              </a:rPr>
              <a:t>để lại di </a:t>
            </a:r>
            <a:r>
              <a:rPr sz="2400" dirty="0">
                <a:latin typeface="+mj-lt"/>
                <a:cs typeface="Times New Roman" panose="02020603050405020304" pitchFamily="18" charset="0"/>
              </a:rPr>
              <a:t>chứng </a:t>
            </a:r>
            <a:r>
              <a:rPr sz="2400" spc="-5" dirty="0">
                <a:latin typeface="+mj-lt"/>
                <a:cs typeface="Times New Roman" panose="02020603050405020304" pitchFamily="18" charset="0"/>
              </a:rPr>
              <a:t>cao, </a:t>
            </a:r>
            <a:r>
              <a:rPr sz="2400" dirty="0">
                <a:latin typeface="+mj-lt"/>
                <a:cs typeface="Times New Roman" panose="02020603050405020304" pitchFamily="18" charset="0"/>
              </a:rPr>
              <a:t>mất khả </a:t>
            </a:r>
            <a:r>
              <a:rPr sz="2400" spc="-5" dirty="0">
                <a:latin typeface="+mj-lt"/>
                <a:cs typeface="Times New Roman" panose="02020603050405020304" pitchFamily="18" charset="0"/>
              </a:rPr>
              <a:t>năng sinh</a:t>
            </a:r>
            <a:r>
              <a:rPr sz="2400" spc="65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400" dirty="0">
                <a:latin typeface="+mj-lt"/>
                <a:cs typeface="Times New Roman" panose="02020603050405020304" pitchFamily="18" charset="0"/>
              </a:rPr>
              <a:t>sản</a:t>
            </a:r>
          </a:p>
          <a:p>
            <a:pPr marL="469900" marR="5080" indent="-457200">
              <a:lnSpc>
                <a:spcPts val="4320"/>
              </a:lnSpc>
              <a:spcBef>
                <a:spcPts val="384"/>
              </a:spcBef>
              <a:buAutoNum type="arabicPeriod" startAt="3"/>
              <a:tabLst>
                <a:tab pos="469265" algn="l"/>
                <a:tab pos="469900" algn="l"/>
              </a:tabLst>
            </a:pPr>
            <a:r>
              <a:rPr sz="2400" spc="-5" dirty="0">
                <a:latin typeface="+mj-lt"/>
                <a:cs typeface="Times New Roman" panose="02020603050405020304" pitchFamily="18" charset="0"/>
              </a:rPr>
              <a:t>Hiện nay </a:t>
            </a:r>
            <a:r>
              <a:rPr sz="2400" dirty="0">
                <a:latin typeface="+mj-lt"/>
                <a:cs typeface="Times New Roman" panose="02020603050405020304" pitchFamily="18" charset="0"/>
              </a:rPr>
              <a:t>chưa </a:t>
            </a:r>
            <a:r>
              <a:rPr sz="2400" spc="5" dirty="0">
                <a:latin typeface="+mj-lt"/>
                <a:cs typeface="Times New Roman" panose="02020603050405020304" pitchFamily="18" charset="0"/>
              </a:rPr>
              <a:t>có </a:t>
            </a:r>
            <a:r>
              <a:rPr sz="2400" spc="-5" dirty="0">
                <a:latin typeface="+mj-lt"/>
                <a:cs typeface="Times New Roman" panose="02020603050405020304" pitchFamily="18" charset="0"/>
              </a:rPr>
              <a:t>phương pháp </a:t>
            </a:r>
            <a:r>
              <a:rPr sz="2400" dirty="0">
                <a:latin typeface="+mj-lt"/>
                <a:cs typeface="Times New Roman" panose="02020603050405020304" pitchFamily="18" charset="0"/>
              </a:rPr>
              <a:t>tối ưu </a:t>
            </a:r>
            <a:r>
              <a:rPr sz="2400" spc="-5" dirty="0">
                <a:latin typeface="+mj-lt"/>
                <a:cs typeface="Times New Roman" panose="02020603050405020304" pitchFamily="18" charset="0"/>
              </a:rPr>
              <a:t>cho điều </a:t>
            </a:r>
            <a:r>
              <a:rPr sz="2400" dirty="0">
                <a:latin typeface="+mj-lt"/>
                <a:cs typeface="Times New Roman" panose="02020603050405020304" pitchFamily="18" charset="0"/>
              </a:rPr>
              <a:t>trị </a:t>
            </a:r>
            <a:r>
              <a:rPr sz="2400" spc="-5" dirty="0">
                <a:latin typeface="+mj-lt"/>
                <a:cs typeface="Times New Roman" panose="02020603050405020304" pitchFamily="18" charset="0"/>
              </a:rPr>
              <a:t>thai </a:t>
            </a:r>
            <a:r>
              <a:rPr sz="2400" dirty="0">
                <a:latin typeface="+mj-lt"/>
                <a:cs typeface="Times New Roman" panose="02020603050405020304" pitchFamily="18" charset="0"/>
              </a:rPr>
              <a:t>ở  sẹo mổ </a:t>
            </a:r>
            <a:r>
              <a:rPr sz="2400" spc="-5" dirty="0">
                <a:latin typeface="+mj-lt"/>
                <a:cs typeface="Times New Roman" panose="02020603050405020304" pitchFamily="18" charset="0"/>
              </a:rPr>
              <a:t>lấy thai</a:t>
            </a:r>
            <a:r>
              <a:rPr sz="2400" dirty="0">
                <a:latin typeface="+mj-lt"/>
                <a:cs typeface="Times New Roman" panose="02020603050405020304" pitchFamily="18" charset="0"/>
              </a:rPr>
              <a:t> cũ</a:t>
            </a:r>
          </a:p>
          <a:p>
            <a:pPr marL="469900" marR="5080" indent="-457200">
              <a:lnSpc>
                <a:spcPts val="4320"/>
              </a:lnSpc>
              <a:buAutoNum type="arabicPeriod" startAt="3"/>
              <a:tabLst>
                <a:tab pos="469265" algn="l"/>
                <a:tab pos="469900" algn="l"/>
              </a:tabLst>
            </a:pPr>
            <a:r>
              <a:rPr sz="2400" dirty="0">
                <a:latin typeface="+mj-lt"/>
                <a:cs typeface="Times New Roman" panose="02020603050405020304" pitchFamily="18" charset="0"/>
              </a:rPr>
              <a:t>Là vấn đề cần lưu ý ở </a:t>
            </a:r>
            <a:r>
              <a:rPr sz="2400" spc="-5" dirty="0">
                <a:latin typeface="+mj-lt"/>
                <a:cs typeface="Times New Roman" panose="02020603050405020304" pitchFamily="18" charset="0"/>
              </a:rPr>
              <a:t>phụ nữ </a:t>
            </a:r>
            <a:r>
              <a:rPr sz="2400" dirty="0">
                <a:latin typeface="+mj-lt"/>
                <a:cs typeface="Times New Roman" panose="02020603050405020304" pitchFamily="18" charset="0"/>
              </a:rPr>
              <a:t>có tiền căn </a:t>
            </a:r>
            <a:r>
              <a:rPr sz="2400" spc="-114" dirty="0">
                <a:latin typeface="+mj-lt"/>
                <a:cs typeface="Times New Roman" panose="02020603050405020304" pitchFamily="18" charset="0"/>
              </a:rPr>
              <a:t>MLT, </a:t>
            </a:r>
            <a:r>
              <a:rPr sz="2400" dirty="0">
                <a:latin typeface="+mj-lt"/>
                <a:cs typeface="Times New Roman" panose="02020603050405020304" pitchFamily="18" charset="0"/>
              </a:rPr>
              <a:t>vì </a:t>
            </a:r>
            <a:r>
              <a:rPr sz="2400" spc="-5" dirty="0">
                <a:latin typeface="+mj-lt"/>
                <a:cs typeface="Times New Roman" panose="02020603050405020304" pitchFamily="18" charset="0"/>
              </a:rPr>
              <a:t>có </a:t>
            </a:r>
            <a:r>
              <a:rPr sz="2400" dirty="0">
                <a:latin typeface="+mj-lt"/>
                <a:cs typeface="Times New Roman" panose="02020603050405020304" pitchFamily="18" charset="0"/>
              </a:rPr>
              <a:t>thể  chỉ </a:t>
            </a:r>
            <a:r>
              <a:rPr sz="2400" spc="-5" dirty="0">
                <a:latin typeface="+mj-lt"/>
                <a:cs typeface="Times New Roman" panose="02020603050405020304" pitchFamily="18" charset="0"/>
              </a:rPr>
              <a:t>phát </a:t>
            </a:r>
            <a:r>
              <a:rPr sz="2400" spc="-10" dirty="0">
                <a:latin typeface="+mj-lt"/>
                <a:cs typeface="Times New Roman" panose="02020603050405020304" pitchFamily="18" charset="0"/>
              </a:rPr>
              <a:t>hiện </a:t>
            </a:r>
            <a:r>
              <a:rPr sz="2400" spc="-5" dirty="0">
                <a:latin typeface="+mj-lt"/>
                <a:cs typeface="Times New Roman" panose="02020603050405020304" pitchFamily="18" charset="0"/>
              </a:rPr>
              <a:t>sau hút thai hoặc sau</a:t>
            </a:r>
            <a:r>
              <a:rPr sz="2400" spc="80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400" dirty="0">
                <a:latin typeface="+mj-lt"/>
                <a:cs typeface="Times New Roman" panose="02020603050405020304" pitchFamily="18" charset="0"/>
              </a:rPr>
              <a:t>PTNK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93160" y="286702"/>
            <a:ext cx="3061970" cy="727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Times New Roman"/>
                <a:cs typeface="Times New Roman"/>
              </a:rPr>
              <a:t>BÀN</a:t>
            </a:r>
            <a:r>
              <a:rPr b="1" spc="-8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LUẬN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200" y="152336"/>
            <a:ext cx="9067800" cy="6669405"/>
            <a:chOff x="76200" y="152336"/>
            <a:chExt cx="9067800" cy="6669405"/>
          </a:xfrm>
        </p:grpSpPr>
        <p:sp>
          <p:nvSpPr>
            <p:cNvPr id="3" name="object 3"/>
            <p:cNvSpPr/>
            <p:nvPr/>
          </p:nvSpPr>
          <p:spPr>
            <a:xfrm>
              <a:off x="6553200" y="4267200"/>
              <a:ext cx="1447800" cy="523875"/>
            </a:xfrm>
            <a:custGeom>
              <a:avLst/>
              <a:gdLst/>
              <a:ahLst/>
              <a:cxnLst/>
              <a:rect l="l" t="t" r="r" b="b"/>
              <a:pathLst>
                <a:path w="1447800" h="523875">
                  <a:moveTo>
                    <a:pt x="1447800" y="0"/>
                  </a:moveTo>
                  <a:lnTo>
                    <a:pt x="0" y="0"/>
                  </a:lnTo>
                  <a:lnTo>
                    <a:pt x="0" y="523875"/>
                  </a:lnTo>
                  <a:lnTo>
                    <a:pt x="1447800" y="523875"/>
                  </a:lnTo>
                  <a:lnTo>
                    <a:pt x="1447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200" y="152336"/>
              <a:ext cx="9067800" cy="666915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05400" y="848385"/>
              <a:ext cx="762000" cy="523240"/>
            </a:xfrm>
            <a:custGeom>
              <a:avLst/>
              <a:gdLst/>
              <a:ahLst/>
              <a:cxnLst/>
              <a:rect l="l" t="t" r="r" b="b"/>
              <a:pathLst>
                <a:path w="762000" h="523240">
                  <a:moveTo>
                    <a:pt x="762000" y="0"/>
                  </a:moveTo>
                  <a:lnTo>
                    <a:pt x="0" y="0"/>
                  </a:lnTo>
                  <a:lnTo>
                    <a:pt x="0" y="523214"/>
                  </a:lnTo>
                  <a:lnTo>
                    <a:pt x="762000" y="523214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727392"/>
            <a:ext cx="8438515" cy="417325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715" indent="-342900" algn="just">
              <a:lnSpc>
                <a:spcPct val="150000"/>
              </a:lnSpc>
              <a:spcBef>
                <a:spcPts val="105"/>
              </a:spcBef>
              <a:buChar char="•"/>
              <a:tabLst>
                <a:tab pos="355600" algn="l"/>
              </a:tabLst>
            </a:pPr>
            <a:r>
              <a:rPr sz="2600" spc="-5" dirty="0">
                <a:latin typeface="+mj-lt"/>
                <a:cs typeface="Times New Roman" panose="02020603050405020304" pitchFamily="18" charset="0"/>
              </a:rPr>
              <a:t>Chẩn </a:t>
            </a:r>
            <a:r>
              <a:rPr sz="2600" dirty="0">
                <a:latin typeface="+mj-lt"/>
                <a:cs typeface="Times New Roman" panose="02020603050405020304" pitchFamily="18" charset="0"/>
              </a:rPr>
              <a:t>đoán đúng </a:t>
            </a:r>
            <a:r>
              <a:rPr sz="2600" spc="-5" dirty="0">
                <a:latin typeface="+mj-lt"/>
                <a:cs typeface="Times New Roman" panose="02020603050405020304" pitchFamily="18" charset="0"/>
              </a:rPr>
              <a:t>và sớm </a:t>
            </a:r>
            <a:r>
              <a:rPr sz="2600" dirty="0">
                <a:latin typeface="+mj-lt"/>
                <a:cs typeface="Times New Roman" panose="02020603050405020304" pitchFamily="18" charset="0"/>
              </a:rPr>
              <a:t>thai ở sẹo mổ lấy thai cũ rất  </a:t>
            </a:r>
            <a:r>
              <a:rPr sz="2600" spc="-5" dirty="0" err="1">
                <a:latin typeface="+mj-lt"/>
                <a:cs typeface="Times New Roman" panose="02020603050405020304" pitchFamily="18" charset="0"/>
              </a:rPr>
              <a:t>quan</a:t>
            </a:r>
            <a:r>
              <a:rPr sz="2600" spc="-5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600" dirty="0" err="1">
                <a:latin typeface="+mj-lt"/>
                <a:cs typeface="Times New Roman" panose="02020603050405020304" pitchFamily="18" charset="0"/>
              </a:rPr>
              <a:t>tr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ọng</a:t>
            </a:r>
            <a:r>
              <a:rPr sz="2600" dirty="0">
                <a:latin typeface="+mj-lt"/>
                <a:cs typeface="Times New Roman" panose="02020603050405020304" pitchFamily="18" charset="0"/>
              </a:rPr>
              <a:t> nhằm </a:t>
            </a:r>
            <a:r>
              <a:rPr sz="2600" spc="-5" dirty="0">
                <a:latin typeface="+mj-lt"/>
                <a:cs typeface="Times New Roman" panose="02020603050405020304" pitchFamily="18" charset="0"/>
              </a:rPr>
              <a:t>can </a:t>
            </a:r>
            <a:r>
              <a:rPr sz="2600" dirty="0">
                <a:latin typeface="+mj-lt"/>
                <a:cs typeface="Times New Roman" panose="02020603050405020304" pitchFamily="18" charset="0"/>
              </a:rPr>
              <a:t>thiệp phù </a:t>
            </a:r>
            <a:r>
              <a:rPr sz="2600" spc="-5" dirty="0">
                <a:latin typeface="+mj-lt"/>
                <a:cs typeface="Times New Roman" panose="02020603050405020304" pitchFamily="18" charset="0"/>
              </a:rPr>
              <a:t>hợp, </a:t>
            </a:r>
            <a:r>
              <a:rPr sz="2600" dirty="0">
                <a:latin typeface="+mj-lt"/>
                <a:cs typeface="Times New Roman" panose="02020603050405020304" pitchFamily="18" charset="0"/>
              </a:rPr>
              <a:t>có tiên </a:t>
            </a:r>
            <a:r>
              <a:rPr sz="2600" spc="-5" dirty="0">
                <a:latin typeface="+mj-lt"/>
                <a:cs typeface="Times New Roman" panose="02020603050405020304" pitchFamily="18" charset="0"/>
              </a:rPr>
              <a:t>lượng</a:t>
            </a:r>
            <a:r>
              <a:rPr sz="2600" spc="30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600" spc="-5" dirty="0">
                <a:latin typeface="+mj-lt"/>
                <a:cs typeface="Times New Roman" panose="02020603050405020304" pitchFamily="18" charset="0"/>
              </a:rPr>
              <a:t>tốt.</a:t>
            </a:r>
            <a:endParaRPr sz="2600" dirty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4050" dirty="0">
              <a:latin typeface="+mj-lt"/>
              <a:cs typeface="Times New Roman" panose="02020603050405020304" pitchFamily="18" charset="0"/>
            </a:endParaRPr>
          </a:p>
          <a:p>
            <a:pPr marL="355600" marR="5080" indent="-342900" algn="just">
              <a:lnSpc>
                <a:spcPct val="150000"/>
              </a:lnSpc>
              <a:spcBef>
                <a:spcPts val="5"/>
              </a:spcBef>
              <a:buChar char="•"/>
              <a:tabLst>
                <a:tab pos="355600" algn="l"/>
              </a:tabLst>
            </a:pPr>
            <a:r>
              <a:rPr sz="2600" dirty="0">
                <a:latin typeface="+mj-lt"/>
                <a:cs typeface="Times New Roman" panose="02020603050405020304" pitchFamily="18" charset="0"/>
              </a:rPr>
              <a:t>Siêu âm ngả âm đạo là </a:t>
            </a:r>
            <a:r>
              <a:rPr sz="2600" spc="-5" dirty="0">
                <a:latin typeface="+mj-lt"/>
                <a:cs typeface="Times New Roman" panose="02020603050405020304" pitchFamily="18" charset="0"/>
              </a:rPr>
              <a:t>phương </a:t>
            </a:r>
            <a:r>
              <a:rPr sz="2600" dirty="0">
                <a:latin typeface="+mj-lt"/>
                <a:cs typeface="Times New Roman" panose="02020603050405020304" pitchFamily="18" charset="0"/>
              </a:rPr>
              <a:t>tiện chẩn đoán hiệu  quả.</a:t>
            </a:r>
          </a:p>
          <a:p>
            <a:pPr marL="355600" marR="5080" indent="-342900" algn="just">
              <a:lnSpc>
                <a:spcPct val="150000"/>
              </a:lnSpc>
              <a:buChar char="•"/>
              <a:tabLst>
                <a:tab pos="355600" algn="l"/>
              </a:tabLst>
            </a:pPr>
            <a:r>
              <a:rPr sz="2600" dirty="0">
                <a:latin typeface="+mj-lt"/>
                <a:cs typeface="Times New Roman" panose="02020603050405020304" pitchFamily="18" charset="0"/>
              </a:rPr>
              <a:t>Là trường </a:t>
            </a:r>
            <a:r>
              <a:rPr sz="2600" spc="-5" dirty="0">
                <a:latin typeface="+mj-lt"/>
                <a:cs typeface="Times New Roman" panose="02020603050405020304" pitchFamily="18" charset="0"/>
              </a:rPr>
              <a:t>hợp </a:t>
            </a:r>
            <a:r>
              <a:rPr sz="2600" dirty="0">
                <a:latin typeface="+mj-lt"/>
                <a:cs typeface="Times New Roman" panose="02020603050405020304" pitchFamily="18" charset="0"/>
              </a:rPr>
              <a:t>bệnh khó trong chẩn đoán sớm, </a:t>
            </a:r>
            <a:r>
              <a:rPr sz="2600" spc="-5" dirty="0">
                <a:latin typeface="+mj-lt"/>
                <a:cs typeface="Times New Roman" panose="02020603050405020304" pitchFamily="18" charset="0"/>
              </a:rPr>
              <a:t>lựa  </a:t>
            </a:r>
            <a:r>
              <a:rPr sz="2600" dirty="0">
                <a:latin typeface="+mj-lt"/>
                <a:cs typeface="Times New Roman" panose="02020603050405020304" pitchFamily="18" charset="0"/>
              </a:rPr>
              <a:t>chọn </a:t>
            </a:r>
            <a:r>
              <a:rPr sz="2600" spc="-5" dirty="0">
                <a:latin typeface="+mj-lt"/>
                <a:cs typeface="Times New Roman" panose="02020603050405020304" pitchFamily="18" charset="0"/>
              </a:rPr>
              <a:t>phương </a:t>
            </a:r>
            <a:r>
              <a:rPr sz="2600" dirty="0">
                <a:latin typeface="+mj-lt"/>
                <a:cs typeface="Times New Roman" panose="02020603050405020304" pitchFamily="18" charset="0"/>
              </a:rPr>
              <a:t>pháp can thiệp phù </a:t>
            </a:r>
            <a:r>
              <a:rPr sz="2600" spc="-5" dirty="0">
                <a:latin typeface="+mj-lt"/>
                <a:cs typeface="Times New Roman" panose="02020603050405020304" pitchFamily="18" charset="0"/>
              </a:rPr>
              <a:t>hợp, </a:t>
            </a:r>
            <a:r>
              <a:rPr sz="2600" dirty="0">
                <a:latin typeface="+mj-lt"/>
                <a:cs typeface="Times New Roman" panose="02020603050405020304" pitchFamily="18" charset="0"/>
              </a:rPr>
              <a:t>rất cần </a:t>
            </a:r>
            <a:r>
              <a:rPr sz="2600" spc="-5" dirty="0">
                <a:latin typeface="+mj-lt"/>
                <a:cs typeface="Times New Roman" panose="02020603050405020304" pitchFamily="18" charset="0"/>
              </a:rPr>
              <a:t>được  nghiên </a:t>
            </a:r>
            <a:r>
              <a:rPr sz="2600" dirty="0">
                <a:latin typeface="+mj-lt"/>
                <a:cs typeface="Times New Roman" panose="02020603050405020304" pitchFamily="18" charset="0"/>
              </a:rPr>
              <a:t>cứu</a:t>
            </a:r>
            <a:r>
              <a:rPr sz="2600" spc="10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600" dirty="0">
                <a:latin typeface="+mj-lt"/>
                <a:cs typeface="Times New Roman" panose="02020603050405020304" pitchFamily="18" charset="0"/>
              </a:rPr>
              <a:t>thêm.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33801" y="309083"/>
            <a:ext cx="298069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43025" algn="l"/>
              </a:tabLst>
            </a:pPr>
            <a:r>
              <a:rPr b="1" spc="-5" dirty="0"/>
              <a:t>KẾ</a:t>
            </a:r>
            <a:r>
              <a:rPr b="1" dirty="0"/>
              <a:t>T	LUẬN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2890" y="1568450"/>
            <a:ext cx="8439150" cy="3744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7620" indent="-457200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469900" algn="l"/>
              </a:tabLst>
            </a:pPr>
            <a:r>
              <a:rPr sz="2800" spc="-5" dirty="0">
                <a:latin typeface="+mj-lt"/>
                <a:cs typeface="Times New Roman" panose="02020603050405020304" pitchFamily="18" charset="0"/>
              </a:rPr>
              <a:t>Khi được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chẩn đoán nên cần thiệp sớm 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trong 3 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tháng đầu</a:t>
            </a:r>
          </a:p>
          <a:p>
            <a:pPr marL="469900" marR="7620" indent="-457200" algn="just">
              <a:lnSpc>
                <a:spcPct val="100000"/>
              </a:lnSpc>
              <a:spcBef>
                <a:spcPts val="1200"/>
              </a:spcBef>
              <a:buChar char="•"/>
              <a:tabLst>
                <a:tab pos="469900" algn="l"/>
              </a:tabLst>
            </a:pPr>
            <a:r>
              <a:rPr sz="2800" spc="-5" dirty="0">
                <a:latin typeface="+mj-lt"/>
                <a:cs typeface="Times New Roman" panose="02020603050405020304" pitchFamily="18" charset="0"/>
              </a:rPr>
              <a:t>Nếu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phải 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giữ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thai, cần 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mổ lấy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thai 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và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cắt tử cung  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khi thai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32-34 tuần tuổi 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(sau khi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sử dụng 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liệu pháp  corticoid)</a:t>
            </a:r>
            <a:endParaRPr sz="2800" dirty="0">
              <a:latin typeface="+mj-lt"/>
              <a:cs typeface="Times New Roman" panose="02020603050405020304" pitchFamily="18" charset="0"/>
            </a:endParaRPr>
          </a:p>
          <a:p>
            <a:pPr marL="469900" marR="5080" indent="-457200" algn="just">
              <a:lnSpc>
                <a:spcPct val="100000"/>
              </a:lnSpc>
              <a:spcBef>
                <a:spcPts val="1200"/>
              </a:spcBef>
              <a:buChar char="•"/>
              <a:tabLst>
                <a:tab pos="469900" algn="l"/>
              </a:tabLst>
            </a:pPr>
            <a:r>
              <a:rPr sz="2800" spc="-25" dirty="0">
                <a:latin typeface="+mj-lt"/>
                <a:cs typeface="Times New Roman" panose="02020603050405020304" pitchFamily="18" charset="0"/>
              </a:rPr>
              <a:t>Tránh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nong nạo vì 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nguy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cơ </a:t>
            </a:r>
            <a:r>
              <a:rPr sz="2800" spc="-10" dirty="0">
                <a:latin typeface="+mj-lt"/>
                <a:cs typeface="Times New Roman" panose="02020603050405020304" pitchFamily="18" charset="0"/>
              </a:rPr>
              <a:t>xuất 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huyết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ồ 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ạt,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phải  cắt 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TC. Nếu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cần thực 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hiện, lưu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ý chuẩn </a:t>
            </a:r>
            <a:r>
              <a:rPr sz="2800" spc="5" dirty="0">
                <a:latin typeface="+mj-lt"/>
                <a:cs typeface="Times New Roman" panose="02020603050405020304" pitchFamily="18" charset="0"/>
              </a:rPr>
              <a:t>bị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đủ  máu, 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dịch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truyền, bóng chèn tạm</a:t>
            </a:r>
            <a:r>
              <a:rPr sz="2800" spc="30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thời.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33801" y="309083"/>
            <a:ext cx="298069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43025" algn="l"/>
              </a:tabLst>
            </a:pPr>
            <a:r>
              <a:rPr b="1" spc="-5" dirty="0"/>
              <a:t>KẾ</a:t>
            </a:r>
            <a:r>
              <a:rPr b="1" dirty="0"/>
              <a:t>T	LUẬN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Cas</a:t>
            </a:r>
            <a:r>
              <a:rPr lang="en-US" dirty="0"/>
              <a:t> </a:t>
            </a:r>
            <a:r>
              <a:rPr lang="en-US" dirty="0" err="1"/>
              <a:t>lâm</a:t>
            </a:r>
            <a:r>
              <a:rPr lang="en-US" dirty="0"/>
              <a:t> </a:t>
            </a:r>
            <a:r>
              <a:rPr lang="en-US" dirty="0" err="1"/>
              <a:t>sàng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bv</a:t>
            </a:r>
            <a:r>
              <a:rPr lang="en-US" dirty="0"/>
              <a:t> </a:t>
            </a:r>
            <a:r>
              <a:rPr lang="en-US" dirty="0" err="1"/>
              <a:t>tâm</a:t>
            </a:r>
            <a:r>
              <a:rPr lang="en-US" dirty="0"/>
              <a:t> </a:t>
            </a:r>
            <a:r>
              <a:rPr lang="en-US" dirty="0" err="1"/>
              <a:t>trí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cap="none" dirty="0">
                <a:latin typeface="+mj-lt"/>
                <a:cs typeface="Times New Roman" panose="02020603050405020304" pitchFamily="18" charset="0"/>
              </a:rPr>
              <a:t>I. HÀNH CHÍNH:</a:t>
            </a:r>
          </a:p>
          <a:p>
            <a:pPr marL="457200" indent="-457200">
              <a:buAutoNum type="arabicPeriod"/>
            </a:pPr>
            <a:r>
              <a:rPr lang="en-US" cap="none" dirty="0" err="1">
                <a:latin typeface="+mj-lt"/>
                <a:cs typeface="Times New Roman" panose="02020603050405020304" pitchFamily="18" charset="0"/>
              </a:rPr>
              <a:t>Họ</a:t>
            </a:r>
            <a:r>
              <a:rPr lang="en-US" cap="none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cap="none" dirty="0" err="1"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cap="none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cap="none" dirty="0" err="1">
                <a:latin typeface="+mj-lt"/>
                <a:cs typeface="Times New Roman" panose="02020603050405020304" pitchFamily="18" charset="0"/>
              </a:rPr>
              <a:t>tên</a:t>
            </a:r>
            <a:r>
              <a:rPr lang="en-US" cap="none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cap="none" dirty="0" err="1">
                <a:latin typeface="+mj-lt"/>
                <a:cs typeface="Times New Roman" panose="02020603050405020304" pitchFamily="18" charset="0"/>
              </a:rPr>
              <a:t>bệnh</a:t>
            </a:r>
            <a:r>
              <a:rPr lang="en-US" cap="none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cap="none" dirty="0" err="1">
                <a:latin typeface="+mj-lt"/>
                <a:cs typeface="Times New Roman" panose="02020603050405020304" pitchFamily="18" charset="0"/>
              </a:rPr>
              <a:t>nhân</a:t>
            </a:r>
            <a:r>
              <a:rPr lang="en-US" cap="none" dirty="0">
                <a:latin typeface="+mj-lt"/>
                <a:cs typeface="Times New Roman" panose="02020603050405020304" pitchFamily="18" charset="0"/>
              </a:rPr>
              <a:t>: NGÔ THÚY AN  - 35 </a:t>
            </a:r>
            <a:r>
              <a:rPr lang="en-US" cap="none" dirty="0" err="1">
                <a:latin typeface="+mj-lt"/>
                <a:cs typeface="Times New Roman" panose="02020603050405020304" pitchFamily="18" charset="0"/>
              </a:rPr>
              <a:t>tuổi</a:t>
            </a:r>
            <a:endParaRPr lang="en-US" cap="none" dirty="0">
              <a:latin typeface="+mj-lt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cap="none" dirty="0" err="1">
                <a:latin typeface="+mj-lt"/>
                <a:cs typeface="Times New Roman" panose="02020603050405020304" pitchFamily="18" charset="0"/>
              </a:rPr>
              <a:t>Địa</a:t>
            </a:r>
            <a:r>
              <a:rPr lang="en-US" cap="none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cap="none" dirty="0" err="1">
                <a:latin typeface="+mj-lt"/>
                <a:cs typeface="Times New Roman" panose="02020603050405020304" pitchFamily="18" charset="0"/>
              </a:rPr>
              <a:t>chỉ</a:t>
            </a:r>
            <a:r>
              <a:rPr lang="en-US" cap="none" dirty="0">
                <a:latin typeface="+mj-lt"/>
                <a:cs typeface="Times New Roman" panose="02020603050405020304" pitchFamily="18" charset="0"/>
              </a:rPr>
              <a:t>: </a:t>
            </a:r>
            <a:r>
              <a:rPr lang="en-US" cap="none" dirty="0" err="1">
                <a:latin typeface="+mj-lt"/>
                <a:cs typeface="Times New Roman" panose="02020603050405020304" pitchFamily="18" charset="0"/>
              </a:rPr>
              <a:t>Bình</a:t>
            </a:r>
            <a:r>
              <a:rPr lang="en-US" cap="none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cap="none" dirty="0" err="1">
                <a:latin typeface="+mj-lt"/>
                <a:cs typeface="Times New Roman" panose="02020603050405020304" pitchFamily="18" charset="0"/>
              </a:rPr>
              <a:t>Tân</a:t>
            </a:r>
            <a:r>
              <a:rPr lang="en-US" cap="none" dirty="0">
                <a:latin typeface="+mj-lt"/>
                <a:cs typeface="Times New Roman" panose="02020603050405020304" pitchFamily="18" charset="0"/>
              </a:rPr>
              <a:t>  - TP HCM</a:t>
            </a:r>
          </a:p>
          <a:p>
            <a:pPr marL="457200" indent="-457200">
              <a:buAutoNum type="arabicPeriod"/>
            </a:pPr>
            <a:r>
              <a:rPr lang="en-US" cap="none" dirty="0" err="1">
                <a:latin typeface="+mj-lt"/>
                <a:cs typeface="Times New Roman" panose="02020603050405020304" pitchFamily="18" charset="0"/>
              </a:rPr>
              <a:t>Ngày</a:t>
            </a:r>
            <a:r>
              <a:rPr lang="en-US" cap="none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cap="none" dirty="0" err="1">
                <a:latin typeface="+mj-lt"/>
                <a:cs typeface="Times New Roman" panose="02020603050405020304" pitchFamily="18" charset="0"/>
              </a:rPr>
              <a:t>vào</a:t>
            </a:r>
            <a:r>
              <a:rPr lang="en-US" cap="none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cap="none" dirty="0" err="1">
                <a:latin typeface="+mj-lt"/>
                <a:cs typeface="Times New Roman" panose="02020603050405020304" pitchFamily="18" charset="0"/>
              </a:rPr>
              <a:t>viện</a:t>
            </a:r>
            <a:r>
              <a:rPr lang="en-US" cap="none" dirty="0">
                <a:latin typeface="+mj-lt"/>
                <a:cs typeface="Times New Roman" panose="02020603050405020304" pitchFamily="18" charset="0"/>
              </a:rPr>
              <a:t>:  12h30 </a:t>
            </a:r>
            <a:r>
              <a:rPr lang="en-US" cap="none" dirty="0" err="1">
                <a:latin typeface="+mj-lt"/>
                <a:cs typeface="Times New Roman" panose="02020603050405020304" pitchFamily="18" charset="0"/>
              </a:rPr>
              <a:t>phút</a:t>
            </a:r>
            <a:r>
              <a:rPr lang="en-US" cap="none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cap="none" dirty="0" err="1">
                <a:latin typeface="+mj-lt"/>
                <a:cs typeface="Times New Roman" panose="02020603050405020304" pitchFamily="18" charset="0"/>
              </a:rPr>
              <a:t>ngày</a:t>
            </a:r>
            <a:r>
              <a:rPr lang="en-US" cap="none" dirty="0">
                <a:latin typeface="+mj-lt"/>
                <a:cs typeface="Times New Roman" panose="02020603050405020304" pitchFamily="18" charset="0"/>
              </a:rPr>
              <a:t> 21/02/2022</a:t>
            </a:r>
          </a:p>
          <a:p>
            <a:pPr marL="457200" indent="-457200">
              <a:buAutoNum type="arabicPeriod"/>
            </a:pPr>
            <a:r>
              <a:rPr lang="en-US" cap="none" dirty="0" err="1">
                <a:latin typeface="+mj-lt"/>
                <a:cs typeface="Times New Roman" panose="02020603050405020304" pitchFamily="18" charset="0"/>
              </a:rPr>
              <a:t>Ngày</a:t>
            </a:r>
            <a:r>
              <a:rPr lang="en-US" cap="none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cap="none" dirty="0" err="1">
                <a:latin typeface="+mj-lt"/>
                <a:cs typeface="Times New Roman" panose="02020603050405020304" pitchFamily="18" charset="0"/>
              </a:rPr>
              <a:t>xuất</a:t>
            </a:r>
            <a:r>
              <a:rPr lang="en-US" cap="none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cap="none" dirty="0" err="1">
                <a:latin typeface="+mj-lt"/>
                <a:cs typeface="Times New Roman" panose="02020603050405020304" pitchFamily="18" charset="0"/>
              </a:rPr>
              <a:t>viện</a:t>
            </a:r>
            <a:r>
              <a:rPr lang="en-US" cap="none" dirty="0">
                <a:latin typeface="+mj-lt"/>
                <a:cs typeface="Times New Roman" panose="02020603050405020304" pitchFamily="18" charset="0"/>
              </a:rPr>
              <a:t>: 16h00 </a:t>
            </a:r>
            <a:r>
              <a:rPr lang="en-US" cap="none" dirty="0" err="1">
                <a:latin typeface="+mj-lt"/>
                <a:cs typeface="Times New Roman" panose="02020603050405020304" pitchFamily="18" charset="0"/>
              </a:rPr>
              <a:t>ngày</a:t>
            </a:r>
            <a:r>
              <a:rPr lang="en-US" cap="none" dirty="0">
                <a:latin typeface="+mj-lt"/>
                <a:cs typeface="Times New Roman" panose="02020603050405020304" pitchFamily="18" charset="0"/>
              </a:rPr>
              <a:t> 23/02/2022</a:t>
            </a:r>
          </a:p>
          <a:p>
            <a:pPr marL="457200" indent="-457200">
              <a:buAutoNum type="arabicPeriod"/>
            </a:pPr>
            <a:r>
              <a:rPr lang="en-US" cap="none" dirty="0" err="1">
                <a:latin typeface="+mj-lt"/>
                <a:cs typeface="Times New Roman" panose="02020603050405020304" pitchFamily="18" charset="0"/>
              </a:rPr>
              <a:t>Lý</a:t>
            </a:r>
            <a:r>
              <a:rPr lang="en-US" cap="none" dirty="0">
                <a:latin typeface="+mj-lt"/>
                <a:cs typeface="Times New Roman" panose="02020603050405020304" pitchFamily="18" charset="0"/>
              </a:rPr>
              <a:t> do </a:t>
            </a:r>
            <a:r>
              <a:rPr lang="en-US" cap="none" dirty="0" err="1">
                <a:latin typeface="+mj-lt"/>
                <a:cs typeface="Times New Roman" panose="02020603050405020304" pitchFamily="18" charset="0"/>
              </a:rPr>
              <a:t>vào</a:t>
            </a:r>
            <a:r>
              <a:rPr lang="en-US" cap="none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cap="none" dirty="0" err="1">
                <a:latin typeface="+mj-lt"/>
                <a:cs typeface="Times New Roman" panose="02020603050405020304" pitchFamily="18" charset="0"/>
              </a:rPr>
              <a:t>viện</a:t>
            </a:r>
            <a:r>
              <a:rPr lang="en-US" cap="none" dirty="0">
                <a:latin typeface="+mj-lt"/>
                <a:cs typeface="Times New Roman" panose="02020603050405020304" pitchFamily="18" charset="0"/>
              </a:rPr>
              <a:t>: Thai </a:t>
            </a:r>
            <a:r>
              <a:rPr lang="en-US" cap="none" dirty="0" err="1">
                <a:latin typeface="+mj-lt"/>
                <a:cs typeface="Times New Roman" panose="02020603050405020304" pitchFamily="18" charset="0"/>
              </a:rPr>
              <a:t>bám</a:t>
            </a:r>
            <a:r>
              <a:rPr lang="en-US" cap="none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cap="none" dirty="0" err="1">
                <a:latin typeface="+mj-lt"/>
                <a:cs typeface="Times New Roman" panose="02020603050405020304" pitchFamily="18" charset="0"/>
              </a:rPr>
              <a:t>sẹo</a:t>
            </a:r>
            <a:r>
              <a:rPr lang="en-US" cap="none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cap="none" dirty="0" err="1">
                <a:latin typeface="+mj-lt"/>
                <a:cs typeface="Times New Roman" panose="02020603050405020304" pitchFamily="18" charset="0"/>
              </a:rPr>
              <a:t>mỗ</a:t>
            </a:r>
            <a:r>
              <a:rPr lang="en-US" cap="none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cap="none" dirty="0" err="1">
                <a:latin typeface="+mj-lt"/>
                <a:cs typeface="Times New Roman" panose="02020603050405020304" pitchFamily="18" charset="0"/>
              </a:rPr>
              <a:t>cũ</a:t>
            </a:r>
            <a:endParaRPr lang="en-US" cap="none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9104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Cas</a:t>
            </a:r>
            <a:r>
              <a:rPr lang="en-US" dirty="0"/>
              <a:t> </a:t>
            </a:r>
            <a:r>
              <a:rPr lang="en-US" dirty="0" err="1"/>
              <a:t>lâm</a:t>
            </a:r>
            <a:r>
              <a:rPr lang="en-US" dirty="0"/>
              <a:t> </a:t>
            </a:r>
            <a:r>
              <a:rPr lang="en-US" dirty="0" err="1"/>
              <a:t>sàng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cap="none" dirty="0"/>
              <a:t>II. </a:t>
            </a:r>
            <a:r>
              <a:rPr lang="en-US" cap="none" dirty="0" err="1"/>
              <a:t>Quá</a:t>
            </a:r>
            <a:r>
              <a:rPr lang="en-US" cap="none" dirty="0"/>
              <a:t> </a:t>
            </a:r>
            <a:r>
              <a:rPr lang="en-US" cap="none" dirty="0" err="1"/>
              <a:t>trình</a:t>
            </a:r>
            <a:r>
              <a:rPr lang="en-US" cap="none" dirty="0"/>
              <a:t> </a:t>
            </a:r>
            <a:r>
              <a:rPr lang="en-US" cap="none" dirty="0" err="1"/>
              <a:t>bệnh</a:t>
            </a:r>
            <a:r>
              <a:rPr lang="en-US" cap="none" dirty="0"/>
              <a:t> </a:t>
            </a:r>
            <a:r>
              <a:rPr lang="en-US" cap="none" dirty="0" err="1"/>
              <a:t>lý</a:t>
            </a:r>
            <a:r>
              <a:rPr lang="en-US" cap="none" dirty="0"/>
              <a:t>:</a:t>
            </a:r>
          </a:p>
          <a:p>
            <a:pPr marL="457200" indent="-457200">
              <a:buAutoNum type="arabicPeriod"/>
            </a:pPr>
            <a:r>
              <a:rPr lang="en-US" cap="none" dirty="0" err="1"/>
              <a:t>Bệnh</a:t>
            </a:r>
            <a:r>
              <a:rPr lang="en-US" cap="none" dirty="0"/>
              <a:t> </a:t>
            </a:r>
            <a:r>
              <a:rPr lang="en-US" cap="none" dirty="0" err="1"/>
              <a:t>sử</a:t>
            </a:r>
            <a:r>
              <a:rPr lang="en-US" cap="none" dirty="0"/>
              <a:t>:</a:t>
            </a:r>
          </a:p>
          <a:p>
            <a:pPr marL="0" indent="0">
              <a:buNone/>
            </a:pPr>
            <a:r>
              <a:rPr lang="en-US" cap="none" dirty="0"/>
              <a:t>- </a:t>
            </a:r>
            <a:r>
              <a:rPr lang="en-US" cap="none" dirty="0" err="1"/>
              <a:t>Bệnh</a:t>
            </a:r>
            <a:r>
              <a:rPr lang="en-US" cap="none" dirty="0"/>
              <a:t> </a:t>
            </a:r>
            <a:r>
              <a:rPr lang="en-US" cap="none" dirty="0" err="1"/>
              <a:t>nhân</a:t>
            </a:r>
            <a:r>
              <a:rPr lang="en-US" cap="none" dirty="0"/>
              <a:t> </a:t>
            </a:r>
            <a:r>
              <a:rPr lang="en-US" cap="none" dirty="0" err="1"/>
              <a:t>trễ</a:t>
            </a:r>
            <a:r>
              <a:rPr lang="en-US" cap="none" dirty="0"/>
              <a:t> </a:t>
            </a:r>
            <a:r>
              <a:rPr lang="en-US" cap="none" dirty="0" err="1"/>
              <a:t>kinh</a:t>
            </a:r>
            <a:r>
              <a:rPr lang="en-US" cap="none" dirty="0"/>
              <a:t> </a:t>
            </a:r>
            <a:r>
              <a:rPr lang="en-US" cap="none" dirty="0" err="1"/>
              <a:t>thử</a:t>
            </a:r>
            <a:r>
              <a:rPr lang="en-US" cap="none" dirty="0"/>
              <a:t> </a:t>
            </a:r>
            <a:r>
              <a:rPr lang="en-US" cap="none" dirty="0" err="1"/>
              <a:t>qs</a:t>
            </a:r>
            <a:r>
              <a:rPr lang="en-US" cap="none" dirty="0"/>
              <a:t>(+) </a:t>
            </a:r>
            <a:r>
              <a:rPr lang="en-US" cap="none" dirty="0" err="1"/>
              <a:t>nên</a:t>
            </a:r>
            <a:r>
              <a:rPr lang="en-US" cap="none" dirty="0"/>
              <a:t> </a:t>
            </a:r>
            <a:r>
              <a:rPr lang="en-US" cap="none" dirty="0" err="1"/>
              <a:t>đến</a:t>
            </a:r>
            <a:r>
              <a:rPr lang="en-US" cap="none" dirty="0"/>
              <a:t> </a:t>
            </a:r>
            <a:r>
              <a:rPr lang="en-US" cap="none" dirty="0" err="1"/>
              <a:t>phòng</a:t>
            </a:r>
            <a:r>
              <a:rPr lang="en-US" cap="none" dirty="0"/>
              <a:t> </a:t>
            </a:r>
            <a:r>
              <a:rPr lang="en-US" cap="none" dirty="0" err="1"/>
              <a:t>khám</a:t>
            </a:r>
            <a:r>
              <a:rPr lang="en-US" cap="none" dirty="0"/>
              <a:t> </a:t>
            </a:r>
            <a:r>
              <a:rPr lang="en-US" cap="none" dirty="0" err="1"/>
              <a:t>tư</a:t>
            </a:r>
            <a:r>
              <a:rPr lang="en-US" cap="none" dirty="0"/>
              <a:t> </a:t>
            </a:r>
            <a:r>
              <a:rPr lang="en-US" cap="none" dirty="0" err="1"/>
              <a:t>nhân</a:t>
            </a:r>
            <a:r>
              <a:rPr lang="en-US" cap="none" dirty="0"/>
              <a:t> </a:t>
            </a:r>
            <a:r>
              <a:rPr lang="en-US" cap="none" dirty="0" err="1"/>
              <a:t>siêu</a:t>
            </a:r>
            <a:r>
              <a:rPr lang="en-US" cap="none" dirty="0"/>
              <a:t> </a:t>
            </a:r>
            <a:r>
              <a:rPr lang="en-US" cap="none" dirty="0" err="1"/>
              <a:t>âm</a:t>
            </a:r>
            <a:r>
              <a:rPr lang="en-US" cap="none" dirty="0"/>
              <a:t> </a:t>
            </a:r>
            <a:r>
              <a:rPr lang="en-US" cap="none" dirty="0" err="1"/>
              <a:t>phát</a:t>
            </a:r>
            <a:r>
              <a:rPr lang="en-US" cap="none" dirty="0"/>
              <a:t> </a:t>
            </a:r>
            <a:r>
              <a:rPr lang="en-US" cap="none" dirty="0" err="1"/>
              <a:t>hiện</a:t>
            </a:r>
            <a:r>
              <a:rPr lang="en-US" cap="none" dirty="0"/>
              <a:t> </a:t>
            </a:r>
            <a:r>
              <a:rPr lang="en-US" cap="none" dirty="0" err="1"/>
              <a:t>thai</a:t>
            </a:r>
            <a:r>
              <a:rPr lang="en-US" cap="none" dirty="0"/>
              <a:t> </a:t>
            </a:r>
            <a:r>
              <a:rPr lang="en-US" cap="none" dirty="0" err="1"/>
              <a:t>bám</a:t>
            </a:r>
            <a:r>
              <a:rPr lang="en-US" cap="none" dirty="0"/>
              <a:t> </a:t>
            </a:r>
            <a:r>
              <a:rPr lang="en-US" cap="none" dirty="0" err="1"/>
              <a:t>sẹo</a:t>
            </a:r>
            <a:r>
              <a:rPr lang="en-US" cap="none" dirty="0"/>
              <a:t> </a:t>
            </a:r>
            <a:r>
              <a:rPr lang="en-US" cap="none" dirty="0" err="1"/>
              <a:t>mỗ</a:t>
            </a:r>
            <a:r>
              <a:rPr lang="en-US" cap="none" dirty="0"/>
              <a:t> </a:t>
            </a:r>
            <a:r>
              <a:rPr lang="en-US" cap="none" dirty="0" err="1"/>
              <a:t>cũ</a:t>
            </a:r>
            <a:r>
              <a:rPr lang="en-US" cap="none" dirty="0"/>
              <a:t> </a:t>
            </a:r>
            <a:r>
              <a:rPr lang="en-US" cap="none" dirty="0" err="1"/>
              <a:t>nên</a:t>
            </a:r>
            <a:r>
              <a:rPr lang="en-US" cap="none" dirty="0"/>
              <a:t> </a:t>
            </a:r>
            <a:r>
              <a:rPr lang="en-US" cap="none" dirty="0" err="1"/>
              <a:t>tư</a:t>
            </a:r>
            <a:r>
              <a:rPr lang="en-US" cap="none" dirty="0"/>
              <a:t> </a:t>
            </a:r>
            <a:r>
              <a:rPr lang="en-US" cap="none" dirty="0" err="1"/>
              <a:t>vấn</a:t>
            </a:r>
            <a:r>
              <a:rPr lang="en-US" cap="none" dirty="0"/>
              <a:t> sang </a:t>
            </a:r>
            <a:r>
              <a:rPr lang="en-US" cap="none" dirty="0" err="1"/>
              <a:t>bv</a:t>
            </a:r>
            <a:r>
              <a:rPr lang="en-US" cap="none" dirty="0"/>
              <a:t> </a:t>
            </a:r>
            <a:r>
              <a:rPr lang="en-US" cap="none" dirty="0" err="1"/>
              <a:t>tâm</a:t>
            </a:r>
            <a:r>
              <a:rPr lang="en-US" cap="none" dirty="0"/>
              <a:t> </a:t>
            </a:r>
            <a:r>
              <a:rPr lang="en-US" cap="none" dirty="0" err="1"/>
              <a:t>trí</a:t>
            </a:r>
            <a:r>
              <a:rPr lang="en-US" cap="none" dirty="0"/>
              <a:t> </a:t>
            </a:r>
            <a:r>
              <a:rPr lang="en-US" cap="none" dirty="0" err="1"/>
              <a:t>điều</a:t>
            </a:r>
            <a:r>
              <a:rPr lang="en-US" cap="none" dirty="0"/>
              <a:t> </a:t>
            </a:r>
            <a:r>
              <a:rPr lang="en-US" cap="none" dirty="0" err="1"/>
              <a:t>trị</a:t>
            </a:r>
            <a:endParaRPr lang="en-US" cap="none" dirty="0"/>
          </a:p>
          <a:p>
            <a:pPr marL="457200" indent="-457200">
              <a:buAutoNum type="arabicPeriod"/>
            </a:pPr>
            <a:r>
              <a:rPr lang="en-US" cap="none" dirty="0" err="1"/>
              <a:t>Tiền</a:t>
            </a:r>
            <a:r>
              <a:rPr lang="en-US" cap="none" dirty="0"/>
              <a:t> </a:t>
            </a:r>
            <a:r>
              <a:rPr lang="en-US" cap="none" dirty="0" err="1"/>
              <a:t>sử</a:t>
            </a:r>
            <a:r>
              <a:rPr lang="en-US" cap="none" dirty="0"/>
              <a:t>:</a:t>
            </a:r>
          </a:p>
          <a:p>
            <a:pPr>
              <a:buFontTx/>
              <a:buChar char="-"/>
            </a:pPr>
            <a:r>
              <a:rPr lang="en-US" cap="none" dirty="0"/>
              <a:t>Para: 2002 – </a:t>
            </a:r>
            <a:r>
              <a:rPr lang="en-US" cap="none" dirty="0" err="1"/>
              <a:t>sanh</a:t>
            </a:r>
            <a:r>
              <a:rPr lang="en-US" cap="none" dirty="0"/>
              <a:t> </a:t>
            </a:r>
            <a:r>
              <a:rPr lang="en-US" cap="none" dirty="0" err="1"/>
              <a:t>mổ</a:t>
            </a:r>
            <a:r>
              <a:rPr lang="en-US" cap="none" dirty="0"/>
              <a:t> 2 </a:t>
            </a:r>
            <a:r>
              <a:rPr lang="en-US" cap="none" dirty="0" err="1"/>
              <a:t>lần</a:t>
            </a:r>
            <a:endParaRPr lang="en-US" cap="none" dirty="0"/>
          </a:p>
          <a:p>
            <a:pPr>
              <a:buFontTx/>
              <a:buChar char="-"/>
            </a:pPr>
            <a:r>
              <a:rPr lang="en-US" cap="none" dirty="0" err="1"/>
              <a:t>Nội</a:t>
            </a:r>
            <a:r>
              <a:rPr lang="en-US" cap="none" dirty="0"/>
              <a:t> </a:t>
            </a:r>
            <a:r>
              <a:rPr lang="en-US" cap="none" dirty="0" err="1"/>
              <a:t>ngoại</a:t>
            </a:r>
            <a:r>
              <a:rPr lang="en-US" cap="none" dirty="0"/>
              <a:t> </a:t>
            </a:r>
            <a:r>
              <a:rPr lang="en-US" cap="none" dirty="0" err="1"/>
              <a:t>khoa</a:t>
            </a:r>
            <a:r>
              <a:rPr lang="en-US" cap="none" dirty="0"/>
              <a:t>: </a:t>
            </a:r>
            <a:r>
              <a:rPr lang="en-US" cap="none" dirty="0" err="1"/>
              <a:t>chưa</a:t>
            </a:r>
            <a:r>
              <a:rPr lang="en-US" cap="none" dirty="0"/>
              <a:t> </a:t>
            </a:r>
            <a:r>
              <a:rPr lang="en-US" cap="none" dirty="0" err="1"/>
              <a:t>ghi</a:t>
            </a:r>
            <a:r>
              <a:rPr lang="en-US" cap="none" dirty="0"/>
              <a:t> </a:t>
            </a:r>
            <a:r>
              <a:rPr lang="en-US" cap="none" dirty="0" err="1"/>
              <a:t>nhận</a:t>
            </a:r>
            <a:r>
              <a:rPr lang="en-US" cap="none" dirty="0"/>
              <a:t> </a:t>
            </a:r>
            <a:r>
              <a:rPr lang="en-US" cap="none" dirty="0" err="1"/>
              <a:t>bất</a:t>
            </a:r>
            <a:r>
              <a:rPr lang="en-US" cap="none" dirty="0"/>
              <a:t> </a:t>
            </a:r>
            <a:r>
              <a:rPr lang="en-US" cap="none" dirty="0" err="1"/>
              <a:t>thường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23099900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Cas</a:t>
            </a:r>
            <a:r>
              <a:rPr lang="en-US" dirty="0"/>
              <a:t> </a:t>
            </a:r>
            <a:r>
              <a:rPr lang="en-US" dirty="0" err="1"/>
              <a:t>lâm</a:t>
            </a:r>
            <a:r>
              <a:rPr lang="en-US" dirty="0"/>
              <a:t> </a:t>
            </a:r>
            <a:r>
              <a:rPr lang="en-US" dirty="0" err="1"/>
              <a:t>sàng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517" y="2362200"/>
            <a:ext cx="7772870" cy="342410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cap="none" dirty="0"/>
              <a:t>III. </a:t>
            </a:r>
            <a:r>
              <a:rPr lang="en-US" cap="none" dirty="0" err="1"/>
              <a:t>Thăm</a:t>
            </a:r>
            <a:r>
              <a:rPr lang="en-US" cap="none" dirty="0"/>
              <a:t> </a:t>
            </a:r>
            <a:r>
              <a:rPr lang="en-US" cap="none" dirty="0" err="1"/>
              <a:t>khám</a:t>
            </a:r>
            <a:r>
              <a:rPr lang="en-US" cap="none" dirty="0"/>
              <a:t> </a:t>
            </a:r>
            <a:r>
              <a:rPr lang="en-US" cap="none" dirty="0" err="1"/>
              <a:t>lâm</a:t>
            </a:r>
            <a:r>
              <a:rPr lang="en-US" cap="none" dirty="0"/>
              <a:t> </a:t>
            </a:r>
            <a:r>
              <a:rPr lang="en-US" cap="none" dirty="0" err="1"/>
              <a:t>sàng</a:t>
            </a:r>
            <a:endParaRPr lang="en-US" cap="none" dirty="0"/>
          </a:p>
          <a:p>
            <a:pPr marL="457200" indent="-457200">
              <a:buAutoNum type="arabicPeriod"/>
            </a:pPr>
            <a:r>
              <a:rPr lang="en-US" cap="none" dirty="0" err="1"/>
              <a:t>Tổng</a:t>
            </a:r>
            <a:r>
              <a:rPr lang="en-US" cap="none" dirty="0"/>
              <a:t> </a:t>
            </a:r>
            <a:r>
              <a:rPr lang="en-US" cap="none" dirty="0" err="1"/>
              <a:t>trạng</a:t>
            </a:r>
            <a:r>
              <a:rPr lang="en-US" cap="none" dirty="0"/>
              <a:t>:</a:t>
            </a:r>
          </a:p>
          <a:p>
            <a:pPr marL="0" indent="0">
              <a:buNone/>
            </a:pPr>
            <a:r>
              <a:rPr lang="en-US" cap="none" dirty="0" err="1"/>
              <a:t>Tỉnh</a:t>
            </a:r>
            <a:r>
              <a:rPr lang="en-US" cap="none" dirty="0"/>
              <a:t> </a:t>
            </a:r>
            <a:r>
              <a:rPr lang="en-US" cap="none" dirty="0" err="1"/>
              <a:t>táo</a:t>
            </a:r>
            <a:r>
              <a:rPr lang="en-US" cap="none" dirty="0"/>
              <a:t> </a:t>
            </a:r>
            <a:r>
              <a:rPr lang="en-US" cap="none" dirty="0" err="1"/>
              <a:t>tiếp</a:t>
            </a:r>
            <a:r>
              <a:rPr lang="en-US" cap="none" dirty="0"/>
              <a:t> </a:t>
            </a:r>
            <a:r>
              <a:rPr lang="en-US" cap="none" dirty="0" err="1"/>
              <a:t>xúc</a:t>
            </a:r>
            <a:r>
              <a:rPr lang="en-US" cap="none" dirty="0"/>
              <a:t> </a:t>
            </a:r>
            <a:r>
              <a:rPr lang="en-US" cap="none" dirty="0" err="1"/>
              <a:t>tốt</a:t>
            </a:r>
            <a:r>
              <a:rPr lang="en-US" cap="none" dirty="0"/>
              <a:t> , da </a:t>
            </a:r>
            <a:r>
              <a:rPr lang="en-US" cap="none" dirty="0" err="1"/>
              <a:t>niêm</a:t>
            </a:r>
            <a:r>
              <a:rPr lang="en-US" cap="none" dirty="0"/>
              <a:t> </a:t>
            </a:r>
            <a:r>
              <a:rPr lang="en-US" cap="none" dirty="0" err="1"/>
              <a:t>mạc</a:t>
            </a:r>
            <a:r>
              <a:rPr lang="en-US" cap="none" dirty="0"/>
              <a:t> </a:t>
            </a:r>
            <a:r>
              <a:rPr lang="en-US" cap="none" dirty="0" err="1"/>
              <a:t>hồng</a:t>
            </a:r>
            <a:r>
              <a:rPr lang="en-US" cap="none" dirty="0"/>
              <a:t> </a:t>
            </a:r>
          </a:p>
          <a:p>
            <a:pPr marL="0" indent="0">
              <a:buNone/>
            </a:pPr>
            <a:r>
              <a:rPr lang="en-US" cap="none" dirty="0"/>
              <a:t>2. </a:t>
            </a:r>
            <a:r>
              <a:rPr lang="en-US" cap="none" dirty="0" err="1"/>
              <a:t>Cơ</a:t>
            </a:r>
            <a:r>
              <a:rPr lang="en-US" cap="none" dirty="0"/>
              <a:t> </a:t>
            </a:r>
            <a:r>
              <a:rPr lang="en-US" cap="none" dirty="0" err="1"/>
              <a:t>quan</a:t>
            </a:r>
            <a:r>
              <a:rPr lang="en-US" cap="none" dirty="0"/>
              <a:t>:</a:t>
            </a:r>
          </a:p>
          <a:p>
            <a:pPr marL="0" indent="0">
              <a:buNone/>
            </a:pPr>
            <a:r>
              <a:rPr lang="en-US" cap="none" dirty="0"/>
              <a:t>Tim </a:t>
            </a:r>
            <a:r>
              <a:rPr lang="en-US" cap="none" dirty="0" err="1"/>
              <a:t>đều</a:t>
            </a:r>
            <a:r>
              <a:rPr lang="en-US" cap="none" dirty="0"/>
              <a:t>, </a:t>
            </a:r>
            <a:r>
              <a:rPr lang="en-US" cap="none" dirty="0" err="1"/>
              <a:t>phổi</a:t>
            </a:r>
            <a:r>
              <a:rPr lang="en-US" cap="none" dirty="0"/>
              <a:t> </a:t>
            </a:r>
            <a:r>
              <a:rPr lang="en-US" cap="none" dirty="0" err="1"/>
              <a:t>trong</a:t>
            </a:r>
            <a:r>
              <a:rPr lang="en-US" cap="none" dirty="0"/>
              <a:t>, </a:t>
            </a:r>
            <a:r>
              <a:rPr lang="en-US" cap="none" dirty="0" err="1"/>
              <a:t>bụng</a:t>
            </a:r>
            <a:r>
              <a:rPr lang="en-US" cap="none" dirty="0"/>
              <a:t> </a:t>
            </a:r>
            <a:r>
              <a:rPr lang="en-US" cap="none" dirty="0" err="1"/>
              <a:t>mềm</a:t>
            </a:r>
            <a:endParaRPr lang="en-US" cap="none" dirty="0"/>
          </a:p>
          <a:p>
            <a:pPr marL="0" indent="0">
              <a:buNone/>
            </a:pPr>
            <a:r>
              <a:rPr lang="en-US" cap="none" dirty="0" err="1"/>
              <a:t>Khám</a:t>
            </a:r>
            <a:r>
              <a:rPr lang="en-US" cap="none" dirty="0"/>
              <a:t> </a:t>
            </a:r>
            <a:r>
              <a:rPr lang="en-US" cap="none" dirty="0" err="1"/>
              <a:t>âm</a:t>
            </a:r>
            <a:r>
              <a:rPr lang="en-US" cap="none" dirty="0"/>
              <a:t> </a:t>
            </a:r>
            <a:r>
              <a:rPr lang="en-US" cap="none" dirty="0" err="1"/>
              <a:t>đạo</a:t>
            </a:r>
            <a:r>
              <a:rPr lang="en-US" cap="none" dirty="0"/>
              <a:t>: </a:t>
            </a:r>
            <a:r>
              <a:rPr lang="en-US" cap="none" dirty="0" err="1"/>
              <a:t>tử</a:t>
            </a:r>
            <a:r>
              <a:rPr lang="en-US" cap="none" dirty="0"/>
              <a:t> </a:t>
            </a:r>
            <a:r>
              <a:rPr lang="en-US" cap="none" dirty="0" err="1"/>
              <a:t>cung</a:t>
            </a:r>
            <a:r>
              <a:rPr lang="en-US" cap="none" dirty="0"/>
              <a:t> </a:t>
            </a:r>
            <a:r>
              <a:rPr lang="en-US" cap="none" dirty="0" err="1"/>
              <a:t>nhỏ</a:t>
            </a:r>
            <a:r>
              <a:rPr lang="en-US" cap="none" dirty="0"/>
              <a:t>, 2 </a:t>
            </a:r>
            <a:r>
              <a:rPr lang="en-US" cap="none" dirty="0" err="1"/>
              <a:t>phần</a:t>
            </a:r>
            <a:r>
              <a:rPr lang="en-US" cap="none" dirty="0"/>
              <a:t> </a:t>
            </a:r>
            <a:r>
              <a:rPr lang="en-US" cap="none" dirty="0" err="1"/>
              <a:t>phụ</a:t>
            </a:r>
            <a:r>
              <a:rPr lang="en-US" cap="none" dirty="0"/>
              <a:t> </a:t>
            </a:r>
            <a:r>
              <a:rPr lang="en-US" cap="none" dirty="0" err="1"/>
              <a:t>ấn</a:t>
            </a:r>
            <a:r>
              <a:rPr lang="en-US" cap="none" dirty="0"/>
              <a:t> </a:t>
            </a:r>
            <a:r>
              <a:rPr lang="en-US" cap="none" dirty="0" err="1"/>
              <a:t>không</a:t>
            </a:r>
            <a:r>
              <a:rPr lang="en-US" cap="none" dirty="0"/>
              <a:t> </a:t>
            </a:r>
            <a:r>
              <a:rPr lang="en-US" cap="none" dirty="0" err="1"/>
              <a:t>đau</a:t>
            </a:r>
            <a:endParaRPr lang="en-US" cap="none" dirty="0"/>
          </a:p>
          <a:p>
            <a:pPr marL="0" indent="0">
              <a:buNone/>
            </a:pPr>
            <a:r>
              <a:rPr lang="en-US" cap="none" dirty="0" err="1"/>
              <a:t>Cổ</a:t>
            </a:r>
            <a:r>
              <a:rPr lang="en-US" cap="none" dirty="0"/>
              <a:t> </a:t>
            </a:r>
            <a:r>
              <a:rPr lang="en-US" cap="none" dirty="0" err="1"/>
              <a:t>tử</a:t>
            </a:r>
            <a:r>
              <a:rPr lang="en-US" cap="none" dirty="0"/>
              <a:t> </a:t>
            </a:r>
            <a:r>
              <a:rPr lang="en-US" cap="none" dirty="0" err="1"/>
              <a:t>cung</a:t>
            </a:r>
            <a:r>
              <a:rPr lang="en-US" cap="none" dirty="0"/>
              <a:t> </a:t>
            </a:r>
            <a:r>
              <a:rPr lang="en-US" cap="none" dirty="0" err="1"/>
              <a:t>láng</a:t>
            </a:r>
            <a:r>
              <a:rPr lang="en-US" cap="non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49605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Cas</a:t>
            </a:r>
            <a:r>
              <a:rPr lang="en-US" dirty="0"/>
              <a:t> </a:t>
            </a:r>
            <a:r>
              <a:rPr lang="en-US" dirty="0" err="1"/>
              <a:t>lâm</a:t>
            </a:r>
            <a:r>
              <a:rPr lang="en-US" dirty="0"/>
              <a:t> </a:t>
            </a:r>
            <a:r>
              <a:rPr lang="en-US" dirty="0" err="1"/>
              <a:t>sàng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30" y="1828800"/>
            <a:ext cx="8077670" cy="44957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cap="none" dirty="0"/>
              <a:t>IV. </a:t>
            </a:r>
            <a:r>
              <a:rPr lang="en-US" cap="none" dirty="0" err="1"/>
              <a:t>Cận</a:t>
            </a:r>
            <a:r>
              <a:rPr lang="en-US" cap="none" dirty="0"/>
              <a:t> </a:t>
            </a:r>
            <a:r>
              <a:rPr lang="en-US" cap="none" dirty="0" err="1"/>
              <a:t>lâm</a:t>
            </a:r>
            <a:r>
              <a:rPr lang="en-US" cap="none" dirty="0"/>
              <a:t> </a:t>
            </a:r>
            <a:r>
              <a:rPr lang="en-US" cap="none" dirty="0" err="1"/>
              <a:t>sàng</a:t>
            </a:r>
            <a:endParaRPr lang="en-US" cap="none" dirty="0"/>
          </a:p>
          <a:p>
            <a:pPr marL="457200" indent="-457200">
              <a:buAutoNum type="arabicPeriod"/>
            </a:pPr>
            <a:r>
              <a:rPr lang="en-US" cap="none" dirty="0" err="1"/>
              <a:t>Huyết</a:t>
            </a:r>
            <a:r>
              <a:rPr lang="en-US" cap="none" dirty="0"/>
              <a:t> </a:t>
            </a:r>
            <a:r>
              <a:rPr lang="en-US" cap="none" dirty="0" err="1"/>
              <a:t>học</a:t>
            </a:r>
            <a:r>
              <a:rPr lang="en-US" cap="none" dirty="0"/>
              <a:t>:</a:t>
            </a:r>
          </a:p>
          <a:p>
            <a:pPr marL="0" indent="0">
              <a:buNone/>
            </a:pPr>
            <a:r>
              <a:rPr lang="en-US" cap="none" dirty="0"/>
              <a:t>RBC:   4.10 (4.2-6.3)</a:t>
            </a:r>
          </a:p>
          <a:p>
            <a:pPr marL="0" indent="0">
              <a:buNone/>
            </a:pPr>
            <a:r>
              <a:rPr lang="en-US" cap="none" dirty="0" err="1"/>
              <a:t>Hb</a:t>
            </a:r>
            <a:r>
              <a:rPr lang="en-US" cap="none" dirty="0"/>
              <a:t>:    12 g/dl (12.0-18)</a:t>
            </a:r>
          </a:p>
          <a:p>
            <a:pPr marL="0" indent="0">
              <a:buNone/>
            </a:pPr>
            <a:r>
              <a:rPr lang="en-US" cap="none" dirty="0" err="1"/>
              <a:t>Wbc</a:t>
            </a:r>
            <a:r>
              <a:rPr lang="en-US" cap="none" dirty="0"/>
              <a:t>:   9.10 (4.4 – 10.9)</a:t>
            </a:r>
          </a:p>
          <a:p>
            <a:pPr marL="0" indent="0">
              <a:buNone/>
            </a:pPr>
            <a:r>
              <a:rPr lang="en-US" cap="none" dirty="0" err="1"/>
              <a:t>Tq</a:t>
            </a:r>
            <a:r>
              <a:rPr lang="en-US" cap="none" dirty="0"/>
              <a:t>:  13.3</a:t>
            </a:r>
          </a:p>
          <a:p>
            <a:pPr marL="0" indent="0">
              <a:buNone/>
            </a:pPr>
            <a:r>
              <a:rPr lang="en-US" cap="none" dirty="0"/>
              <a:t>TCK:   32          , </a:t>
            </a:r>
            <a:r>
              <a:rPr lang="en-US" cap="none" dirty="0" err="1"/>
              <a:t>nhóm</a:t>
            </a:r>
            <a:r>
              <a:rPr lang="en-US" cap="none" dirty="0"/>
              <a:t> </a:t>
            </a:r>
            <a:r>
              <a:rPr lang="en-US" cap="none" dirty="0" err="1"/>
              <a:t>máu</a:t>
            </a:r>
            <a:r>
              <a:rPr lang="en-US" cap="none" dirty="0"/>
              <a:t> : B+</a:t>
            </a:r>
          </a:p>
          <a:p>
            <a:pPr marL="457200" indent="-457200">
              <a:buAutoNum type="arabicPeriod"/>
            </a:pPr>
            <a:r>
              <a:rPr lang="en-US" cap="none" dirty="0"/>
              <a:t>SIÊU ÂM:</a:t>
            </a:r>
          </a:p>
          <a:p>
            <a:pPr marL="0" indent="0">
              <a:buNone/>
            </a:pPr>
            <a:r>
              <a:rPr lang="en-US" cap="none" dirty="0" err="1"/>
              <a:t>Ngày</a:t>
            </a:r>
            <a:r>
              <a:rPr lang="en-US" cap="none" dirty="0"/>
              <a:t> 20/2:</a:t>
            </a:r>
          </a:p>
          <a:p>
            <a:pPr marL="0" indent="0">
              <a:buNone/>
            </a:pPr>
            <a:r>
              <a:rPr lang="en-US" cap="none" dirty="0" err="1"/>
              <a:t>Ngày</a:t>
            </a:r>
            <a:r>
              <a:rPr lang="en-US" cap="none" dirty="0"/>
              <a:t> 21/2:</a:t>
            </a:r>
          </a:p>
          <a:p>
            <a:pPr marL="0" indent="0">
              <a:buNone/>
            </a:pPr>
            <a:r>
              <a:rPr lang="en-US" cap="none" dirty="0" err="1"/>
              <a:t>Ngày</a:t>
            </a:r>
            <a:r>
              <a:rPr lang="en-US" cap="none" dirty="0"/>
              <a:t> 23/2</a:t>
            </a:r>
          </a:p>
        </p:txBody>
      </p:sp>
    </p:spTree>
    <p:extLst>
      <p:ext uri="{BB962C8B-B14F-4D97-AF65-F5344CB8AC3E}">
        <p14:creationId xmlns:p14="http://schemas.microsoft.com/office/powerpoint/2010/main" val="31609274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Siêu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20/2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9899626"/>
              </p:ext>
            </p:extLst>
          </p:nvPr>
        </p:nvGraphicFramePr>
        <p:xfrm>
          <a:off x="683023" y="2214695"/>
          <a:ext cx="7772400" cy="3424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51172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Siêu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21/2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386814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43248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Siêu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23/2</a:t>
            </a:r>
            <a:br>
              <a:rPr lang="en-US" dirty="0"/>
            </a:b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hút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647817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73329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Thủ</a:t>
            </a:r>
            <a:r>
              <a:rPr lang="en-US" dirty="0"/>
              <a:t> </a:t>
            </a:r>
            <a:r>
              <a:rPr lang="en-US" dirty="0" err="1"/>
              <a:t>thuật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cap="none" dirty="0" err="1"/>
              <a:t>Hút</a:t>
            </a:r>
            <a:r>
              <a:rPr lang="en-US" cap="none" dirty="0"/>
              <a:t> </a:t>
            </a:r>
            <a:r>
              <a:rPr lang="en-US" cap="none" dirty="0" err="1"/>
              <a:t>thai</a:t>
            </a:r>
            <a:r>
              <a:rPr lang="en-US" cap="none" dirty="0"/>
              <a:t> </a:t>
            </a:r>
            <a:r>
              <a:rPr lang="en-US" cap="none" dirty="0" err="1"/>
              <a:t>dưới</a:t>
            </a:r>
            <a:r>
              <a:rPr lang="en-US" cap="none" dirty="0"/>
              <a:t> </a:t>
            </a:r>
            <a:r>
              <a:rPr lang="en-US" cap="none" dirty="0" err="1"/>
              <a:t>siêu</a:t>
            </a:r>
            <a:r>
              <a:rPr lang="en-US" cap="none" dirty="0"/>
              <a:t> </a:t>
            </a:r>
            <a:r>
              <a:rPr lang="en-US" cap="none" dirty="0" err="1"/>
              <a:t>âm</a:t>
            </a:r>
            <a:r>
              <a:rPr lang="en-US" cap="none" dirty="0"/>
              <a:t> </a:t>
            </a:r>
            <a:r>
              <a:rPr lang="en-US" cap="none" dirty="0" err="1"/>
              <a:t>và</a:t>
            </a:r>
            <a:r>
              <a:rPr lang="en-US" cap="none" dirty="0"/>
              <a:t> </a:t>
            </a:r>
            <a:r>
              <a:rPr lang="en-US" cap="none" dirty="0" err="1"/>
              <a:t>tiền</a:t>
            </a:r>
            <a:r>
              <a:rPr lang="en-US" cap="none" dirty="0"/>
              <a:t> </a:t>
            </a:r>
            <a:r>
              <a:rPr lang="en-US" cap="none" dirty="0" err="1"/>
              <a:t>mê</a:t>
            </a:r>
            <a:endParaRPr lang="en-US" cap="none" dirty="0"/>
          </a:p>
          <a:p>
            <a:r>
              <a:rPr lang="en-US" cap="none" dirty="0" err="1"/>
              <a:t>Tiến</a:t>
            </a:r>
            <a:r>
              <a:rPr lang="en-US" cap="none" dirty="0"/>
              <a:t> </a:t>
            </a:r>
            <a:r>
              <a:rPr lang="en-US" cap="none" dirty="0" err="1"/>
              <a:t>hành</a:t>
            </a:r>
            <a:r>
              <a:rPr lang="en-US" cap="none" dirty="0"/>
              <a:t> </a:t>
            </a:r>
            <a:r>
              <a:rPr lang="en-US" cap="none" dirty="0" err="1"/>
              <a:t>hút</a:t>
            </a:r>
            <a:r>
              <a:rPr lang="en-US" cap="none" dirty="0"/>
              <a:t> </a:t>
            </a:r>
            <a:r>
              <a:rPr lang="en-US" cap="none" dirty="0" err="1"/>
              <a:t>ra</a:t>
            </a:r>
            <a:r>
              <a:rPr lang="en-US" cap="none" dirty="0"/>
              <a:t> # 20ml </a:t>
            </a:r>
            <a:r>
              <a:rPr lang="en-US" cap="none" dirty="0" err="1"/>
              <a:t>lẫn</a:t>
            </a:r>
            <a:r>
              <a:rPr lang="en-US" cap="none" dirty="0"/>
              <a:t> </a:t>
            </a:r>
            <a:r>
              <a:rPr lang="en-US" cap="none" dirty="0" err="1"/>
              <a:t>máu</a:t>
            </a:r>
            <a:r>
              <a:rPr lang="en-US" cap="none" dirty="0"/>
              <a:t> </a:t>
            </a:r>
            <a:r>
              <a:rPr lang="en-US" cap="none" dirty="0" err="1"/>
              <a:t>và</a:t>
            </a:r>
            <a:r>
              <a:rPr lang="en-US" cap="none" dirty="0"/>
              <a:t> </a:t>
            </a:r>
            <a:r>
              <a:rPr lang="en-US" cap="none" dirty="0" err="1"/>
              <a:t>mô</a:t>
            </a:r>
            <a:r>
              <a:rPr lang="en-US" cap="none" dirty="0"/>
              <a:t> </a:t>
            </a:r>
            <a:r>
              <a:rPr lang="en-US" cap="none" dirty="0" err="1"/>
              <a:t>thai</a:t>
            </a:r>
            <a:endParaRPr lang="en-US" cap="none" dirty="0"/>
          </a:p>
          <a:p>
            <a:r>
              <a:rPr lang="en-US" cap="none" dirty="0" err="1"/>
              <a:t>Sau</a:t>
            </a:r>
            <a:r>
              <a:rPr lang="en-US" cap="none" dirty="0"/>
              <a:t> </a:t>
            </a:r>
            <a:r>
              <a:rPr lang="en-US" cap="none" dirty="0" err="1"/>
              <a:t>hút</a:t>
            </a:r>
            <a:r>
              <a:rPr lang="en-US" cap="none" dirty="0"/>
              <a:t> </a:t>
            </a:r>
            <a:r>
              <a:rPr lang="en-US" cap="none" dirty="0" err="1"/>
              <a:t>bệnh</a:t>
            </a:r>
            <a:r>
              <a:rPr lang="en-US" cap="none" dirty="0"/>
              <a:t> </a:t>
            </a:r>
            <a:r>
              <a:rPr lang="en-US" cap="none" dirty="0" err="1"/>
              <a:t>ổn</a:t>
            </a:r>
            <a:r>
              <a:rPr lang="en-US" cap="none" dirty="0"/>
              <a:t> </a:t>
            </a:r>
            <a:r>
              <a:rPr lang="en-US" cap="none" dirty="0" err="1"/>
              <a:t>không</a:t>
            </a:r>
            <a:r>
              <a:rPr lang="en-US" cap="none" dirty="0"/>
              <a:t> </a:t>
            </a:r>
            <a:r>
              <a:rPr lang="en-US" cap="none" dirty="0" err="1"/>
              <a:t>chảy</a:t>
            </a:r>
            <a:r>
              <a:rPr lang="en-US" cap="none" dirty="0"/>
              <a:t> </a:t>
            </a:r>
            <a:r>
              <a:rPr lang="en-US" cap="none" dirty="0" err="1"/>
              <a:t>máu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3390511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3451" y="124933"/>
            <a:ext cx="349694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/>
              <a:t>ĐỊNH</a:t>
            </a:r>
            <a:r>
              <a:rPr b="1" spc="-95" dirty="0"/>
              <a:t> </a:t>
            </a:r>
            <a:r>
              <a:rPr b="1" spc="-5" dirty="0"/>
              <a:t>NGHĨA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013840"/>
            <a:ext cx="8485505" cy="216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+mj-lt"/>
                <a:cs typeface="Times New Roman" panose="02020603050405020304" pitchFamily="18" charset="0"/>
              </a:rPr>
              <a:t>TNTC ở </a:t>
            </a:r>
            <a:r>
              <a:rPr sz="2800" b="1" spc="-5" dirty="0">
                <a:latin typeface="+mj-lt"/>
                <a:cs typeface="Times New Roman" panose="02020603050405020304" pitchFamily="18" charset="0"/>
              </a:rPr>
              <a:t>sẹo</a:t>
            </a:r>
            <a:r>
              <a:rPr sz="2800" b="1" spc="5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800" b="1" spc="-75" dirty="0">
                <a:latin typeface="+mj-lt"/>
                <a:cs typeface="Times New Roman" panose="02020603050405020304" pitchFamily="18" charset="0"/>
              </a:rPr>
              <a:t>MLT</a:t>
            </a:r>
            <a:endParaRPr sz="2800" dirty="0">
              <a:latin typeface="+mj-lt"/>
              <a:cs typeface="Times New Roman" panose="02020603050405020304" pitchFamily="18" charset="0"/>
            </a:endParaRPr>
          </a:p>
          <a:p>
            <a:pPr marL="685800" indent="-215900" algn="just">
              <a:lnSpc>
                <a:spcPct val="100000"/>
              </a:lnSpc>
              <a:buChar char="•"/>
              <a:tabLst>
                <a:tab pos="685800" algn="l"/>
              </a:tabLst>
            </a:pPr>
            <a:r>
              <a:rPr sz="2800" dirty="0">
                <a:latin typeface="+mj-lt"/>
                <a:cs typeface="Times New Roman" panose="02020603050405020304" pitchFamily="18" charset="0"/>
              </a:rPr>
              <a:t>TNTC xâm 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nhập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vào vùng cơ TC có VMC</a:t>
            </a:r>
            <a:r>
              <a:rPr sz="2800" spc="-90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800" spc="-70" dirty="0">
                <a:latin typeface="+mj-lt"/>
                <a:cs typeface="Times New Roman" panose="02020603050405020304" pitchFamily="18" charset="0"/>
              </a:rPr>
              <a:t>MLT</a:t>
            </a:r>
            <a:endParaRPr sz="2800" dirty="0">
              <a:latin typeface="+mj-lt"/>
              <a:cs typeface="Times New Roman" panose="02020603050405020304" pitchFamily="18" charset="0"/>
            </a:endParaRPr>
          </a:p>
          <a:p>
            <a:pPr marL="693420" indent="-223520" algn="just">
              <a:lnSpc>
                <a:spcPct val="100000"/>
              </a:lnSpc>
              <a:buChar char="•"/>
              <a:tabLst>
                <a:tab pos="693420" algn="l"/>
              </a:tabLst>
            </a:pPr>
            <a:r>
              <a:rPr sz="2800" dirty="0">
                <a:latin typeface="+mj-lt"/>
                <a:cs typeface="Times New Roman" panose="02020603050405020304" pitchFamily="18" charset="0"/>
              </a:rPr>
              <a:t>1 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dạng đặc biệt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của TNTC, 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hiếm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xảy</a:t>
            </a:r>
            <a:r>
              <a:rPr sz="2800" spc="-40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ra</a:t>
            </a:r>
          </a:p>
          <a:p>
            <a:pPr marL="469900" marR="5080" algn="just">
              <a:lnSpc>
                <a:spcPct val="100000"/>
              </a:lnSpc>
              <a:buChar char="•"/>
              <a:tabLst>
                <a:tab pos="685800" algn="l"/>
              </a:tabLst>
            </a:pPr>
            <a:r>
              <a:rPr sz="2800" dirty="0">
                <a:latin typeface="+mj-lt"/>
                <a:cs typeface="Times New Roman" panose="02020603050405020304" pitchFamily="18" charset="0"/>
              </a:rPr>
              <a:t>Túi thai 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hoàn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toàn 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được bao quanh bởi lớp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cơ và  mô xơ của vết sẹo, 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hoàn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toàn 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tách biệt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với </a:t>
            </a:r>
            <a:r>
              <a:rPr sz="2800" spc="-5" dirty="0" err="1">
                <a:latin typeface="+mj-lt"/>
                <a:cs typeface="Times New Roman" panose="02020603050405020304" pitchFamily="18" charset="0"/>
              </a:rPr>
              <a:t>khoang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  NMT</a:t>
            </a:r>
            <a:r>
              <a:rPr lang="en-US" sz="2800" spc="-5" dirty="0">
                <a:latin typeface="+mj-lt"/>
                <a:cs typeface="Times New Roman" panose="02020603050405020304" pitchFamily="18" charset="0"/>
              </a:rPr>
              <a:t>C</a:t>
            </a:r>
            <a:endParaRPr sz="28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33726" y="3770374"/>
            <a:ext cx="3995674" cy="3011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09" y="1794907"/>
            <a:ext cx="9144000" cy="1680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hút</a:t>
            </a:r>
            <a:r>
              <a:rPr lang="en-US" dirty="0"/>
              <a:t> </a:t>
            </a:r>
            <a:r>
              <a:rPr lang="en-US" dirty="0" err="1"/>
              <a:t>thai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23/2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019880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62153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cap="none" dirty="0" err="1"/>
              <a:t>Kết</a:t>
            </a:r>
            <a:r>
              <a:rPr lang="en-US" cap="none" dirty="0"/>
              <a:t> </a:t>
            </a:r>
            <a:r>
              <a:rPr lang="en-US" cap="none" dirty="0" err="1"/>
              <a:t>luận</a:t>
            </a:r>
            <a:r>
              <a:rPr lang="en-US" cap="none" dirty="0"/>
              <a:t>:</a:t>
            </a:r>
          </a:p>
          <a:p>
            <a:pPr>
              <a:buFontTx/>
              <a:buChar char="-"/>
            </a:pPr>
            <a:r>
              <a:rPr lang="en-US" cap="none" dirty="0" err="1"/>
              <a:t>Bệnh</a:t>
            </a:r>
            <a:r>
              <a:rPr lang="en-US" cap="none" dirty="0"/>
              <a:t> </a:t>
            </a:r>
            <a:r>
              <a:rPr lang="en-US" cap="none" dirty="0" err="1"/>
              <a:t>ổn</a:t>
            </a:r>
            <a:r>
              <a:rPr lang="en-US" cap="none" dirty="0"/>
              <a:t> </a:t>
            </a:r>
            <a:r>
              <a:rPr lang="en-US" cap="none" dirty="0" err="1"/>
              <a:t>xuất</a:t>
            </a:r>
            <a:r>
              <a:rPr lang="en-US" cap="none" dirty="0"/>
              <a:t> </a:t>
            </a:r>
            <a:r>
              <a:rPr lang="en-US" cap="none" dirty="0" err="1"/>
              <a:t>viện</a:t>
            </a:r>
            <a:endParaRPr lang="en-US" cap="none" dirty="0"/>
          </a:p>
          <a:p>
            <a:pPr>
              <a:buFontTx/>
              <a:buChar char="-"/>
            </a:pPr>
            <a:r>
              <a:rPr lang="en-US" cap="none" dirty="0"/>
              <a:t>Chi </a:t>
            </a:r>
            <a:r>
              <a:rPr lang="en-US" cap="none" dirty="0" err="1"/>
              <a:t>phí</a:t>
            </a:r>
            <a:r>
              <a:rPr lang="en-US" cap="none" dirty="0"/>
              <a:t> </a:t>
            </a:r>
            <a:r>
              <a:rPr lang="en-US" cap="none" dirty="0" err="1"/>
              <a:t>điều</a:t>
            </a:r>
            <a:r>
              <a:rPr lang="en-US" cap="none" dirty="0"/>
              <a:t> </a:t>
            </a:r>
            <a:r>
              <a:rPr lang="en-US" cap="none" dirty="0" err="1"/>
              <a:t>trị</a:t>
            </a:r>
            <a:r>
              <a:rPr lang="en-US" cap="none" dirty="0"/>
              <a:t> </a:t>
            </a:r>
            <a:r>
              <a:rPr lang="en-US" cap="none" dirty="0" err="1"/>
              <a:t>thấp</a:t>
            </a:r>
            <a:endParaRPr lang="en-US" cap="none" dirty="0"/>
          </a:p>
          <a:p>
            <a:pPr>
              <a:buFontTx/>
              <a:buChar char="-"/>
            </a:pPr>
            <a:r>
              <a:rPr lang="en-US" cap="none" dirty="0" err="1"/>
              <a:t>Thời</a:t>
            </a:r>
            <a:r>
              <a:rPr lang="en-US" cap="none" dirty="0"/>
              <a:t> </a:t>
            </a:r>
            <a:r>
              <a:rPr lang="en-US" cap="none" dirty="0" err="1"/>
              <a:t>gian</a:t>
            </a:r>
            <a:r>
              <a:rPr lang="en-US" cap="none" dirty="0"/>
              <a:t> </a:t>
            </a:r>
            <a:r>
              <a:rPr lang="en-US" cap="none" dirty="0" err="1"/>
              <a:t>nằm</a:t>
            </a:r>
            <a:r>
              <a:rPr lang="en-US" cap="none" dirty="0"/>
              <a:t> </a:t>
            </a:r>
            <a:r>
              <a:rPr lang="en-US" cap="none" dirty="0" err="1"/>
              <a:t>viện</a:t>
            </a:r>
            <a:r>
              <a:rPr lang="en-US" cap="none" dirty="0"/>
              <a:t> </a:t>
            </a:r>
            <a:r>
              <a:rPr lang="en-US" cap="none" dirty="0" err="1"/>
              <a:t>ngắn</a:t>
            </a:r>
            <a:endParaRPr lang="en-US" cap="none" dirty="0"/>
          </a:p>
          <a:p>
            <a:pPr>
              <a:buFontTx/>
              <a:buChar char="-"/>
            </a:pPr>
            <a:r>
              <a:rPr lang="en-US" cap="none" dirty="0" err="1"/>
              <a:t>Không</a:t>
            </a:r>
            <a:r>
              <a:rPr lang="en-US" cap="none" dirty="0"/>
              <a:t> </a:t>
            </a:r>
            <a:r>
              <a:rPr lang="en-US" cap="none" dirty="0" err="1"/>
              <a:t>cần</a:t>
            </a:r>
            <a:r>
              <a:rPr lang="en-US" cap="none" dirty="0"/>
              <a:t> </a:t>
            </a:r>
            <a:r>
              <a:rPr lang="en-US" cap="none" dirty="0" err="1"/>
              <a:t>phải</a:t>
            </a:r>
            <a:r>
              <a:rPr lang="en-US" cap="none" dirty="0"/>
              <a:t> </a:t>
            </a:r>
            <a:r>
              <a:rPr lang="en-US" cap="none" dirty="0" err="1"/>
              <a:t>chuyển</a:t>
            </a:r>
            <a:r>
              <a:rPr lang="en-US" cap="none" dirty="0"/>
              <a:t> </a:t>
            </a:r>
            <a:r>
              <a:rPr lang="en-US" cap="none" dirty="0" err="1"/>
              <a:t>tuyến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8247712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2344" y="2816444"/>
            <a:ext cx="648398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/>
              <a:t>Xin </a:t>
            </a:r>
            <a:r>
              <a:rPr b="1" spc="-5" dirty="0"/>
              <a:t>chân </a:t>
            </a:r>
            <a:r>
              <a:rPr b="1" dirty="0"/>
              <a:t>thành </a:t>
            </a:r>
            <a:r>
              <a:rPr b="1" spc="-5" dirty="0"/>
              <a:t>cảm</a:t>
            </a:r>
            <a:r>
              <a:rPr b="1" spc="-50" dirty="0"/>
              <a:t> </a:t>
            </a:r>
            <a:r>
              <a:rPr b="1" dirty="0"/>
              <a:t>ơn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49878" y="152400"/>
            <a:ext cx="2962910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91920" algn="l"/>
              </a:tabLst>
            </a:pPr>
            <a:r>
              <a:rPr b="1" dirty="0">
                <a:latin typeface="Times New Roman"/>
                <a:cs typeface="Times New Roman"/>
              </a:rPr>
              <a:t>TẦN	</a:t>
            </a:r>
            <a:r>
              <a:rPr b="1" spc="-5" dirty="0">
                <a:latin typeface="Times New Roman"/>
                <a:cs typeface="Times New Roman"/>
              </a:rPr>
              <a:t>SUẤT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861567"/>
            <a:ext cx="8716645" cy="304355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36220" indent="-223520">
              <a:lnSpc>
                <a:spcPct val="100000"/>
              </a:lnSpc>
              <a:spcBef>
                <a:spcPts val="700"/>
              </a:spcBef>
              <a:buChar char="•"/>
              <a:tabLst>
                <a:tab pos="236220" algn="l"/>
              </a:tabLst>
            </a:pPr>
            <a:r>
              <a:rPr sz="2800" spc="-5" dirty="0">
                <a:latin typeface="+mj-lt"/>
                <a:cs typeface="Times New Roman" panose="02020603050405020304" pitchFamily="18" charset="0"/>
              </a:rPr>
              <a:t>Nước</a:t>
            </a:r>
            <a:r>
              <a:rPr sz="2800" spc="-10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ngoài</a:t>
            </a:r>
            <a:endParaRPr sz="2800" dirty="0">
              <a:latin typeface="+mj-lt"/>
              <a:cs typeface="Times New Roman" panose="02020603050405020304" pitchFamily="18" charset="0"/>
            </a:endParaRPr>
          </a:p>
          <a:p>
            <a:pPr marL="594995" lvl="1" indent="-125730">
              <a:lnSpc>
                <a:spcPct val="100000"/>
              </a:lnSpc>
              <a:spcBef>
                <a:spcPts val="595"/>
              </a:spcBef>
              <a:buSzPct val="96428"/>
              <a:buChar char="•"/>
              <a:tabLst>
                <a:tab pos="595630" algn="l"/>
              </a:tabLst>
            </a:pPr>
            <a:r>
              <a:rPr sz="2800" spc="-5" dirty="0">
                <a:latin typeface="+mj-lt"/>
                <a:cs typeface="Times New Roman" panose="02020603050405020304" pitchFamily="18" charset="0"/>
              </a:rPr>
              <a:t>1978: Larsen báo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cáo ca TNTC ở 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sẹo </a:t>
            </a:r>
            <a:r>
              <a:rPr sz="2800" spc="-70" dirty="0">
                <a:latin typeface="+mj-lt"/>
                <a:cs typeface="Times New Roman" panose="02020603050405020304" pitchFamily="18" charset="0"/>
              </a:rPr>
              <a:t>MLT 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đầu</a:t>
            </a:r>
            <a:r>
              <a:rPr sz="2800" spc="-30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tiên</a:t>
            </a:r>
          </a:p>
          <a:p>
            <a:pPr marL="594995" lvl="1" indent="-125730">
              <a:lnSpc>
                <a:spcPct val="100000"/>
              </a:lnSpc>
              <a:spcBef>
                <a:spcPts val="600"/>
              </a:spcBef>
              <a:buSzPct val="96428"/>
              <a:buChar char="•"/>
              <a:tabLst>
                <a:tab pos="595630" algn="l"/>
                <a:tab pos="4451985" algn="l"/>
              </a:tabLst>
            </a:pPr>
            <a:r>
              <a:rPr sz="2800" dirty="0">
                <a:latin typeface="+mj-lt"/>
                <a:cs typeface="Times New Roman" panose="02020603050405020304" pitchFamily="18" charset="0"/>
              </a:rPr>
              <a:t>1990-1999:</a:t>
            </a:r>
            <a:r>
              <a:rPr sz="2800" spc="25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19</a:t>
            </a:r>
            <a:r>
              <a:rPr sz="2800" spc="10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ca	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2000-2005: 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48</a:t>
            </a:r>
            <a:r>
              <a:rPr sz="2800" spc="5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ca</a:t>
            </a:r>
            <a:endParaRPr sz="2800" dirty="0">
              <a:latin typeface="+mj-lt"/>
              <a:cs typeface="Times New Roman" panose="02020603050405020304" pitchFamily="18" charset="0"/>
            </a:endParaRPr>
          </a:p>
          <a:p>
            <a:pPr marL="594995" lvl="1" indent="-125730">
              <a:lnSpc>
                <a:spcPct val="100000"/>
              </a:lnSpc>
              <a:spcBef>
                <a:spcPts val="600"/>
              </a:spcBef>
              <a:buSzPct val="96428"/>
              <a:buChar char="•"/>
              <a:tabLst>
                <a:tab pos="595630" algn="l"/>
              </a:tabLst>
            </a:pPr>
            <a:r>
              <a:rPr sz="2800" spc="-20" dirty="0">
                <a:latin typeface="+mj-lt"/>
                <a:cs typeface="Times New Roman" panose="02020603050405020304" pitchFamily="18" charset="0"/>
              </a:rPr>
              <a:t>2006-2011: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104</a:t>
            </a:r>
            <a:r>
              <a:rPr sz="2800" spc="35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ca</a:t>
            </a:r>
          </a:p>
          <a:p>
            <a:pPr marL="594995" lvl="1" indent="-125730">
              <a:lnSpc>
                <a:spcPct val="100000"/>
              </a:lnSpc>
              <a:spcBef>
                <a:spcPts val="605"/>
              </a:spcBef>
              <a:buSzPct val="96428"/>
              <a:buChar char="•"/>
              <a:tabLst>
                <a:tab pos="595630" algn="l"/>
              </a:tabLst>
            </a:pPr>
            <a:r>
              <a:rPr sz="2800" spc="-25" dirty="0">
                <a:latin typeface="+mj-lt"/>
                <a:cs typeface="Times New Roman" panose="02020603050405020304" pitchFamily="18" charset="0"/>
              </a:rPr>
              <a:t>Timor: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TNTC ở 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sẹo </a:t>
            </a:r>
            <a:r>
              <a:rPr sz="2800" spc="-130" dirty="0">
                <a:latin typeface="+mj-lt"/>
                <a:cs typeface="Times New Roman" panose="02020603050405020304" pitchFamily="18" charset="0"/>
              </a:rPr>
              <a:t>MLT: 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1/1800-1/2500TS</a:t>
            </a:r>
            <a:r>
              <a:rPr sz="2800" spc="150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thai</a:t>
            </a:r>
            <a:endParaRPr sz="2800" dirty="0">
              <a:latin typeface="+mj-lt"/>
              <a:cs typeface="Times New Roman" panose="02020603050405020304" pitchFamily="18" charset="0"/>
            </a:endParaRPr>
          </a:p>
          <a:p>
            <a:pPr marL="228600" indent="-215900">
              <a:lnSpc>
                <a:spcPct val="100000"/>
              </a:lnSpc>
              <a:spcBef>
                <a:spcPts val="600"/>
              </a:spcBef>
              <a:buChar char="•"/>
              <a:tabLst>
                <a:tab pos="228600" algn="l"/>
              </a:tabLst>
            </a:pPr>
            <a:r>
              <a:rPr sz="2800" dirty="0">
                <a:latin typeface="+mj-lt"/>
                <a:cs typeface="Times New Roman" panose="02020603050405020304" pitchFamily="18" charset="0"/>
              </a:rPr>
              <a:t>Tại BV Từ</a:t>
            </a:r>
            <a:r>
              <a:rPr sz="2800" spc="-65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Dũ</a:t>
            </a:r>
            <a:endParaRPr sz="28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3879219"/>
            <a:ext cx="2211070" cy="103187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37795" indent="-125730">
              <a:lnSpc>
                <a:spcPct val="100000"/>
              </a:lnSpc>
              <a:spcBef>
                <a:spcPts val="700"/>
              </a:spcBef>
              <a:buSzPct val="96428"/>
              <a:buChar char="•"/>
              <a:tabLst>
                <a:tab pos="138430" algn="l"/>
              </a:tabLst>
            </a:pPr>
            <a:r>
              <a:rPr sz="2800" dirty="0">
                <a:latin typeface="+mj-lt"/>
                <a:cs typeface="Times New Roman" panose="02020603050405020304" pitchFamily="18" charset="0"/>
              </a:rPr>
              <a:t>2010: 183</a:t>
            </a:r>
            <a:r>
              <a:rPr sz="2800" spc="-85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ca</a:t>
            </a:r>
            <a:endParaRPr sz="2800" dirty="0">
              <a:latin typeface="+mj-lt"/>
              <a:cs typeface="Times New Roman" panose="02020603050405020304" pitchFamily="18" charset="0"/>
            </a:endParaRPr>
          </a:p>
          <a:p>
            <a:pPr marL="137795" indent="-125730">
              <a:lnSpc>
                <a:spcPct val="100000"/>
              </a:lnSpc>
              <a:spcBef>
                <a:spcPts val="600"/>
              </a:spcBef>
              <a:buSzPct val="96428"/>
              <a:buChar char="•"/>
              <a:tabLst>
                <a:tab pos="138430" algn="l"/>
              </a:tabLst>
            </a:pPr>
            <a:r>
              <a:rPr sz="2800" dirty="0">
                <a:latin typeface="+mj-lt"/>
                <a:cs typeface="Times New Roman" panose="02020603050405020304" pitchFamily="18" charset="0"/>
              </a:rPr>
              <a:t>2013: 529</a:t>
            </a:r>
            <a:r>
              <a:rPr sz="2800" spc="-90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ca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08400" y="3879219"/>
            <a:ext cx="4527550" cy="103187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  <a:tabLst>
                <a:tab pos="2930525" algn="l"/>
              </a:tabLst>
            </a:pPr>
            <a:r>
              <a:rPr sz="2800" spc="-45" dirty="0">
                <a:latin typeface="+mj-lt"/>
                <a:cs typeface="Times New Roman" panose="02020603050405020304" pitchFamily="18" charset="0"/>
              </a:rPr>
              <a:t>2011:</a:t>
            </a:r>
            <a:r>
              <a:rPr sz="2800" spc="5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297</a:t>
            </a:r>
            <a:r>
              <a:rPr sz="2800" spc="10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ca	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2012:</a:t>
            </a:r>
            <a:r>
              <a:rPr sz="2800" spc="-85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392</a:t>
            </a:r>
          </a:p>
          <a:p>
            <a:pPr marL="13335">
              <a:lnSpc>
                <a:spcPct val="100000"/>
              </a:lnSpc>
              <a:spcBef>
                <a:spcPts val="600"/>
              </a:spcBef>
            </a:pPr>
            <a:r>
              <a:rPr sz="2800" dirty="0">
                <a:latin typeface="+mj-lt"/>
                <a:cs typeface="Times New Roman" panose="02020603050405020304" pitchFamily="18" charset="0"/>
              </a:rPr>
              <a:t>2014: 869</a:t>
            </a:r>
            <a:r>
              <a:rPr sz="2800" spc="-10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ca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8739" y="4961508"/>
            <a:ext cx="8905240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+mj-lt"/>
                <a:cs typeface="Wingdings"/>
              </a:rPr>
              <a:t>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sự gia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tăng 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số lượng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TNTC ở 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sẹo </a:t>
            </a:r>
            <a:r>
              <a:rPr sz="2800" spc="-70" dirty="0">
                <a:latin typeface="+mj-lt"/>
                <a:cs typeface="Times New Roman" panose="02020603050405020304" pitchFamily="18" charset="0"/>
              </a:rPr>
              <a:t>MLT 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phản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ánh sự  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gia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tăng </a:t>
            </a:r>
            <a:r>
              <a:rPr sz="2800" spc="-135" dirty="0">
                <a:latin typeface="+mj-lt"/>
                <a:cs typeface="Times New Roman" panose="02020603050405020304" pitchFamily="18" charset="0"/>
              </a:rPr>
              <a:t>MLT,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cũng có thể 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liên quan đến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vấn 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đề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cải thiện  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độ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chính xác của chẩn 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đoán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một trường 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hợp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TNTC ở  VMC</a:t>
            </a:r>
          </a:p>
        </p:txBody>
      </p:sp>
    </p:spTree>
    <p:extLst>
      <p:ext uri="{BB962C8B-B14F-4D97-AF65-F5344CB8AC3E}">
        <p14:creationId xmlns:p14="http://schemas.microsoft.com/office/powerpoint/2010/main" val="3911908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4741" y="309083"/>
            <a:ext cx="572071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95375" algn="l"/>
                <a:tab pos="2491105" algn="l"/>
              </a:tabLst>
            </a:pPr>
            <a:r>
              <a:rPr b="1" spc="-5" dirty="0"/>
              <a:t>CƠ	CHẾ	BỆNH</a:t>
            </a:r>
            <a:r>
              <a:rPr b="1" spc="-65" dirty="0"/>
              <a:t> </a:t>
            </a:r>
            <a:r>
              <a:rPr b="1" dirty="0"/>
              <a:t>SINH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253490"/>
            <a:ext cx="8800465" cy="4814138"/>
          </a:xfrm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marL="527050" indent="-514350">
              <a:lnSpc>
                <a:spcPct val="100000"/>
              </a:lnSpc>
              <a:spcBef>
                <a:spcPts val="190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2800" spc="-5" dirty="0">
                <a:cs typeface="Times New Roman" panose="02020603050405020304" pitchFamily="18" charset="0"/>
              </a:rPr>
              <a:t>Nguyên nhân </a:t>
            </a:r>
            <a:r>
              <a:rPr sz="2800" dirty="0">
                <a:cs typeface="Times New Roman" panose="02020603050405020304" pitchFamily="18" charset="0"/>
              </a:rPr>
              <a:t>chưa rõ, có </a:t>
            </a:r>
            <a:r>
              <a:rPr sz="2800" spc="-5" dirty="0">
                <a:cs typeface="Times New Roman" panose="02020603050405020304" pitchFamily="18" charset="0"/>
              </a:rPr>
              <a:t>nhiều giả</a:t>
            </a:r>
            <a:r>
              <a:rPr sz="2800" spc="35" dirty="0">
                <a:cs typeface="Times New Roman" panose="02020603050405020304" pitchFamily="18" charset="0"/>
              </a:rPr>
              <a:t> </a:t>
            </a:r>
            <a:r>
              <a:rPr sz="2800" spc="-5" dirty="0">
                <a:cs typeface="Times New Roman" panose="02020603050405020304" pitchFamily="18" charset="0"/>
              </a:rPr>
              <a:t>thuyết.</a:t>
            </a:r>
            <a:endParaRPr sz="2800" dirty="0">
              <a:cs typeface="Times New Roman" panose="02020603050405020304" pitchFamily="18" charset="0"/>
            </a:endParaRPr>
          </a:p>
          <a:p>
            <a:pPr marL="527050" indent="-514350">
              <a:lnSpc>
                <a:spcPct val="100000"/>
              </a:lnSpc>
              <a:spcBef>
                <a:spcPts val="180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2800" dirty="0">
                <a:cs typeface="Times New Roman" panose="02020603050405020304" pitchFamily="18" charset="0"/>
              </a:rPr>
              <a:t>Giả </a:t>
            </a:r>
            <a:r>
              <a:rPr sz="2800" spc="-5" dirty="0">
                <a:cs typeface="Times New Roman" panose="02020603050405020304" pitchFamily="18" charset="0"/>
              </a:rPr>
              <a:t>thuyết được </a:t>
            </a:r>
            <a:r>
              <a:rPr sz="2800" dirty="0">
                <a:cs typeface="Times New Roman" panose="02020603050405020304" pitchFamily="18" charset="0"/>
              </a:rPr>
              <a:t>chấp </a:t>
            </a:r>
            <a:r>
              <a:rPr sz="2800" spc="-5" dirty="0">
                <a:cs typeface="Times New Roman" panose="02020603050405020304" pitchFamily="18" charset="0"/>
              </a:rPr>
              <a:t>nhận nhiều</a:t>
            </a:r>
            <a:r>
              <a:rPr sz="2800" spc="15" dirty="0">
                <a:cs typeface="Times New Roman" panose="02020603050405020304" pitchFamily="18" charset="0"/>
              </a:rPr>
              <a:t> </a:t>
            </a:r>
            <a:r>
              <a:rPr sz="2800" spc="-5" dirty="0">
                <a:cs typeface="Times New Roman" panose="02020603050405020304" pitchFamily="18" charset="0"/>
              </a:rPr>
              <a:t>nhất:</a:t>
            </a:r>
            <a:endParaRPr sz="2800" dirty="0">
              <a:cs typeface="Times New Roman" panose="02020603050405020304" pitchFamily="18" charset="0"/>
            </a:endParaRPr>
          </a:p>
          <a:p>
            <a:pPr marL="984250" marR="353060" lvl="1" indent="-514350">
              <a:lnSpc>
                <a:spcPct val="100000"/>
              </a:lnSpc>
              <a:spcBef>
                <a:spcPts val="1800"/>
              </a:spcBef>
              <a:buAutoNum type="arabicPeriod"/>
              <a:tabLst>
                <a:tab pos="983615" algn="l"/>
                <a:tab pos="984250" algn="l"/>
              </a:tabLst>
            </a:pPr>
            <a:r>
              <a:rPr sz="2800" dirty="0">
                <a:cs typeface="Times New Roman" panose="02020603050405020304" pitchFamily="18" charset="0"/>
              </a:rPr>
              <a:t>Phôi thai xâm </a:t>
            </a:r>
            <a:r>
              <a:rPr sz="2800" spc="-5" dirty="0">
                <a:cs typeface="Times New Roman" panose="02020603050405020304" pitchFamily="18" charset="0"/>
              </a:rPr>
              <a:t>lấn </a:t>
            </a:r>
            <a:r>
              <a:rPr sz="2800" dirty="0">
                <a:cs typeface="Times New Roman" panose="02020603050405020304" pitchFamily="18" charset="0"/>
              </a:rPr>
              <a:t>vào cơ tử cung </a:t>
            </a:r>
            <a:r>
              <a:rPr sz="2800" spc="-5" dirty="0">
                <a:cs typeface="Times New Roman" panose="02020603050405020304" pitchFamily="18" charset="0"/>
              </a:rPr>
              <a:t>do </a:t>
            </a:r>
            <a:r>
              <a:rPr sz="2800" dirty="0">
                <a:cs typeface="Times New Roman" panose="02020603050405020304" pitchFamily="18" charset="0"/>
              </a:rPr>
              <a:t>một</a:t>
            </a:r>
            <a:r>
              <a:rPr sz="2800" spc="-60" dirty="0">
                <a:cs typeface="Times New Roman" panose="02020603050405020304" pitchFamily="18" charset="0"/>
              </a:rPr>
              <a:t> </a:t>
            </a:r>
            <a:r>
              <a:rPr sz="2800" dirty="0">
                <a:cs typeface="Times New Roman" panose="02020603050405020304" pitchFamily="18" charset="0"/>
              </a:rPr>
              <a:t>khiếm  khuyết rất nhỏ hay qua một </a:t>
            </a:r>
            <a:r>
              <a:rPr sz="2800" spc="-5" dirty="0">
                <a:cs typeface="Times New Roman" panose="02020603050405020304" pitchFamily="18" charset="0"/>
              </a:rPr>
              <a:t>hệ </a:t>
            </a:r>
            <a:r>
              <a:rPr sz="2800" dirty="0">
                <a:cs typeface="Times New Roman" panose="02020603050405020304" pitchFamily="18" charset="0"/>
              </a:rPr>
              <a:t>thống vi ống tại  VMC. Khiếm khuyết có thể </a:t>
            </a:r>
            <a:r>
              <a:rPr sz="2800" spc="-5" dirty="0">
                <a:cs typeface="Times New Roman" panose="02020603050405020304" pitchFamily="18" charset="0"/>
              </a:rPr>
              <a:t>phát </a:t>
            </a:r>
            <a:r>
              <a:rPr sz="2800" dirty="0">
                <a:cs typeface="Times New Roman" panose="02020603050405020304" pitchFamily="18" charset="0"/>
              </a:rPr>
              <a:t>sinh do</a:t>
            </a:r>
            <a:r>
              <a:rPr sz="2800" spc="-50" dirty="0">
                <a:cs typeface="Times New Roman" panose="02020603050405020304" pitchFamily="18" charset="0"/>
              </a:rPr>
              <a:t> </a:t>
            </a:r>
            <a:r>
              <a:rPr sz="2800" spc="-5" dirty="0">
                <a:cs typeface="Times New Roman" panose="02020603050405020304" pitchFamily="18" charset="0"/>
              </a:rPr>
              <a:t>phẫu</a:t>
            </a:r>
            <a:endParaRPr sz="2800" dirty="0">
              <a:cs typeface="Times New Roman" panose="02020603050405020304" pitchFamily="18" charset="0"/>
            </a:endParaRPr>
          </a:p>
          <a:p>
            <a:pPr marL="984250" marR="5080">
              <a:lnSpc>
                <a:spcPct val="100000"/>
              </a:lnSpc>
            </a:pPr>
            <a:r>
              <a:rPr sz="2800" dirty="0">
                <a:cs typeface="Times New Roman" panose="02020603050405020304" pitchFamily="18" charset="0"/>
              </a:rPr>
              <a:t>thuật trên cơ TC: </a:t>
            </a:r>
            <a:r>
              <a:rPr sz="2800" spc="-135" dirty="0">
                <a:cs typeface="Times New Roman" panose="02020603050405020304" pitchFamily="18" charset="0"/>
              </a:rPr>
              <a:t>MLT, </a:t>
            </a:r>
            <a:r>
              <a:rPr sz="2800" dirty="0">
                <a:cs typeface="Times New Roman" panose="02020603050405020304" pitchFamily="18" charset="0"/>
              </a:rPr>
              <a:t>tổn thương cơ TC sau </a:t>
            </a:r>
            <a:r>
              <a:rPr sz="2800" spc="-5" dirty="0">
                <a:cs typeface="Times New Roman" panose="02020603050405020304" pitchFamily="18" charset="0"/>
              </a:rPr>
              <a:t>bóc  nhau bằng </a:t>
            </a:r>
            <a:r>
              <a:rPr sz="2800" spc="-55" dirty="0">
                <a:cs typeface="Times New Roman" panose="02020603050405020304" pitchFamily="18" charset="0"/>
              </a:rPr>
              <a:t>tay, </a:t>
            </a:r>
            <a:r>
              <a:rPr sz="2800" spc="-5" dirty="0">
                <a:cs typeface="Times New Roman" panose="02020603050405020304" pitchFamily="18" charset="0"/>
              </a:rPr>
              <a:t>do nong nạo hay LNM </a:t>
            </a:r>
            <a:r>
              <a:rPr sz="2800" dirty="0">
                <a:cs typeface="Times New Roman" panose="02020603050405020304" pitchFamily="18" charset="0"/>
              </a:rPr>
              <a:t>cơ</a:t>
            </a:r>
            <a:r>
              <a:rPr sz="2800" spc="50" dirty="0">
                <a:cs typeface="Times New Roman" panose="02020603050405020304" pitchFamily="18" charset="0"/>
              </a:rPr>
              <a:t> </a:t>
            </a:r>
            <a:r>
              <a:rPr sz="2800" dirty="0">
                <a:cs typeface="Times New Roman" panose="02020603050405020304" pitchFamily="18" charset="0"/>
              </a:rPr>
              <a:t>TC.</a:t>
            </a:r>
          </a:p>
          <a:p>
            <a:pPr marL="984250" marR="190500" lvl="1" indent="-514350">
              <a:lnSpc>
                <a:spcPct val="100000"/>
              </a:lnSpc>
              <a:spcBef>
                <a:spcPts val="1805"/>
              </a:spcBef>
              <a:buAutoNum type="arabicPeriod" startAt="2"/>
              <a:tabLst>
                <a:tab pos="983615" algn="l"/>
                <a:tab pos="984250" algn="l"/>
              </a:tabLst>
            </a:pPr>
            <a:r>
              <a:rPr sz="2800" dirty="0">
                <a:cs typeface="Times New Roman" panose="02020603050405020304" pitchFamily="18" charset="0"/>
              </a:rPr>
              <a:t>Sự </a:t>
            </a:r>
            <a:r>
              <a:rPr sz="2800" spc="-5" dirty="0">
                <a:cs typeface="Times New Roman" panose="02020603050405020304" pitchFamily="18" charset="0"/>
              </a:rPr>
              <a:t>phân bố </a:t>
            </a:r>
            <a:r>
              <a:rPr sz="2800" dirty="0">
                <a:cs typeface="Times New Roman" panose="02020603050405020304" pitchFamily="18" charset="0"/>
              </a:rPr>
              <a:t>mạch máu nghèo </a:t>
            </a:r>
            <a:r>
              <a:rPr sz="2800" spc="-5" dirty="0">
                <a:cs typeface="Times New Roman" panose="02020603050405020304" pitchFamily="18" charset="0"/>
              </a:rPr>
              <a:t>nàn </a:t>
            </a:r>
            <a:r>
              <a:rPr sz="2800" dirty="0">
                <a:cs typeface="Times New Roman" panose="02020603050405020304" pitchFamily="18" charset="0"/>
              </a:rPr>
              <a:t>tại </a:t>
            </a:r>
            <a:r>
              <a:rPr sz="2800" spc="-5" dirty="0">
                <a:cs typeface="Times New Roman" panose="02020603050405020304" pitchFamily="18" charset="0"/>
              </a:rPr>
              <a:t>đoạn dưới  </a:t>
            </a:r>
            <a:r>
              <a:rPr sz="2800" dirty="0">
                <a:cs typeface="Times New Roman" panose="02020603050405020304" pitchFamily="18" charset="0"/>
              </a:rPr>
              <a:t>TC </a:t>
            </a:r>
            <a:r>
              <a:rPr sz="2800" spc="-5" dirty="0">
                <a:cs typeface="Times New Roman" panose="02020603050405020304" pitchFamily="18" charset="0"/>
              </a:rPr>
              <a:t>dẫn đến </a:t>
            </a:r>
            <a:r>
              <a:rPr sz="2800" dirty="0">
                <a:cs typeface="Times New Roman" panose="02020603050405020304" pitchFamily="18" charset="0"/>
              </a:rPr>
              <a:t>sự </a:t>
            </a:r>
            <a:r>
              <a:rPr sz="2800" spc="-5" dirty="0">
                <a:cs typeface="Times New Roman" panose="02020603050405020304" pitchFamily="18" charset="0"/>
              </a:rPr>
              <a:t>hoá </a:t>
            </a:r>
            <a:r>
              <a:rPr sz="2800" dirty="0">
                <a:cs typeface="Times New Roman" panose="02020603050405020304" pitchFamily="18" charset="0"/>
              </a:rPr>
              <a:t>sợi và </a:t>
            </a:r>
            <a:r>
              <a:rPr sz="2800" spc="-5" dirty="0">
                <a:cs typeface="Times New Roman" panose="02020603050405020304" pitchFamily="18" charset="0"/>
              </a:rPr>
              <a:t>lành </a:t>
            </a:r>
            <a:r>
              <a:rPr sz="2800" dirty="0">
                <a:cs typeface="Times New Roman" panose="02020603050405020304" pitchFamily="18" charset="0"/>
              </a:rPr>
              <a:t>VM không </a:t>
            </a:r>
            <a:r>
              <a:rPr sz="2800" spc="-5" dirty="0">
                <a:cs typeface="Times New Roman" panose="02020603050405020304" pitchFamily="18" charset="0"/>
              </a:rPr>
              <a:t>hoàn  </a:t>
            </a:r>
            <a:r>
              <a:rPr sz="2800" dirty="0">
                <a:cs typeface="Times New Roman" panose="02020603050405020304" pitchFamily="18" charset="0"/>
              </a:rPr>
              <a:t>toàn.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4741" y="309083"/>
            <a:ext cx="572071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95375" algn="l"/>
                <a:tab pos="2491105" algn="l"/>
              </a:tabLst>
            </a:pPr>
            <a:r>
              <a:rPr b="1" spc="-5" dirty="0"/>
              <a:t>CƠ	CHẾ	BỆNH</a:t>
            </a:r>
            <a:r>
              <a:rPr b="1" spc="-65" dirty="0"/>
              <a:t> </a:t>
            </a:r>
            <a:r>
              <a:rPr b="1" dirty="0"/>
              <a:t>SINH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888490"/>
            <a:ext cx="4324350" cy="36676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SzPct val="96428"/>
              <a:buChar char="•"/>
              <a:tabLst>
                <a:tab pos="138430" algn="l"/>
              </a:tabLst>
            </a:pPr>
            <a:r>
              <a:rPr sz="2800" dirty="0">
                <a:latin typeface="+mj-lt"/>
                <a:cs typeface="Times New Roman" panose="02020603050405020304" pitchFamily="18" charset="0"/>
              </a:rPr>
              <a:t>Khiếm khuyết ở 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lớp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cơ</a:t>
            </a:r>
            <a:r>
              <a:rPr sz="2800" spc="-130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TC  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được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xác 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định bằng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siêu  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âm ngã âm đạo,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có thể  chẩn 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đoán lúc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không mang  thai.</a:t>
            </a: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4150" dirty="0">
              <a:latin typeface="+mj-lt"/>
              <a:cs typeface="Times New Roman" panose="02020603050405020304" pitchFamily="18" charset="0"/>
            </a:endParaRPr>
          </a:p>
          <a:p>
            <a:pPr marL="12700" marR="137160">
              <a:lnSpc>
                <a:spcPct val="100000"/>
              </a:lnSpc>
              <a:buSzPct val="96428"/>
              <a:buChar char="•"/>
              <a:tabLst>
                <a:tab pos="138430" algn="l"/>
              </a:tabLst>
            </a:pPr>
            <a:r>
              <a:rPr sz="2800" spc="-5" dirty="0">
                <a:latin typeface="+mj-lt"/>
                <a:cs typeface="Times New Roman" panose="02020603050405020304" pitchFamily="18" charset="0"/>
              </a:rPr>
              <a:t>Krishna: sau </a:t>
            </a:r>
            <a:r>
              <a:rPr sz="2800" spc="-70" dirty="0">
                <a:latin typeface="+mj-lt"/>
                <a:cs typeface="Times New Roman" panose="02020603050405020304" pitchFamily="18" charset="0"/>
              </a:rPr>
              <a:t>MLT 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60 % 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sẹo 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thường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có các khe</a:t>
            </a:r>
            <a:r>
              <a:rPr sz="2800" spc="-65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hở</a:t>
            </a:r>
            <a:endParaRPr sz="2800" dirty="0">
              <a:latin typeface="+mj-lt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2800" dirty="0">
                <a:latin typeface="+mj-lt"/>
                <a:cs typeface="Wingdings"/>
              </a:rPr>
              <a:t></a:t>
            </a:r>
            <a:r>
              <a:rPr sz="2800" dirty="0">
                <a:latin typeface="+mj-lt"/>
                <a:cs typeface="Times New Roman"/>
              </a:rPr>
              <a:t>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TNTC ở 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sẹo</a:t>
            </a:r>
            <a:r>
              <a:rPr sz="2800" spc="-15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800" spc="-130" dirty="0">
                <a:latin typeface="+mj-lt"/>
                <a:cs typeface="Times New Roman" panose="02020603050405020304" pitchFamily="18" charset="0"/>
              </a:rPr>
              <a:t>MLT.</a:t>
            </a:r>
            <a:endParaRPr sz="28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24450" y="1828800"/>
            <a:ext cx="3619500" cy="4387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63191" y="309083"/>
            <a:ext cx="512191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/>
              <a:t>YẾU </a:t>
            </a:r>
            <a:r>
              <a:rPr b="1" spc="-10" dirty="0"/>
              <a:t>TỐ </a:t>
            </a:r>
            <a:r>
              <a:rPr b="1" spc="-5" dirty="0"/>
              <a:t>NGUY</a:t>
            </a:r>
            <a:r>
              <a:rPr b="1" spc="-155" dirty="0"/>
              <a:t> </a:t>
            </a:r>
            <a:r>
              <a:rPr b="1" spc="-5" dirty="0"/>
              <a:t>CƠ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3400" y="1219200"/>
            <a:ext cx="7797165" cy="392747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37795" indent="-125730">
              <a:lnSpc>
                <a:spcPct val="100000"/>
              </a:lnSpc>
              <a:spcBef>
                <a:spcPts val="1300"/>
              </a:spcBef>
              <a:buSzPct val="96428"/>
              <a:buChar char="•"/>
              <a:tabLst>
                <a:tab pos="138430" algn="l"/>
                <a:tab pos="2186940" algn="l"/>
              </a:tabLst>
            </a:pPr>
            <a:r>
              <a:rPr sz="2800" dirty="0">
                <a:latin typeface="+mj-lt"/>
                <a:cs typeface="Times New Roman" panose="02020603050405020304" pitchFamily="18" charset="0"/>
              </a:rPr>
              <a:t>Số</a:t>
            </a:r>
            <a:r>
              <a:rPr sz="2800" spc="5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lần</a:t>
            </a:r>
            <a:r>
              <a:rPr sz="2800" spc="15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800" spc="-135" dirty="0">
                <a:latin typeface="+mj-lt"/>
                <a:cs typeface="Times New Roman" panose="02020603050405020304" pitchFamily="18" charset="0"/>
              </a:rPr>
              <a:t>MLT:	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chưa khẳng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 định</a:t>
            </a:r>
            <a:endParaRPr sz="2800" dirty="0">
              <a:latin typeface="+mj-lt"/>
              <a:cs typeface="Times New Roman" panose="02020603050405020304" pitchFamily="18" charset="0"/>
            </a:endParaRPr>
          </a:p>
          <a:p>
            <a:pPr marL="594995" lvl="1" indent="-125730">
              <a:lnSpc>
                <a:spcPct val="100000"/>
              </a:lnSpc>
              <a:spcBef>
                <a:spcPts val="1200"/>
              </a:spcBef>
              <a:buSzPct val="96428"/>
              <a:buChar char="•"/>
              <a:tabLst>
                <a:tab pos="595630" algn="l"/>
              </a:tabLst>
            </a:pPr>
            <a:r>
              <a:rPr sz="2800" dirty="0">
                <a:latin typeface="+mj-lt"/>
                <a:cs typeface="Times New Roman" panose="02020603050405020304" pitchFamily="18" charset="0"/>
              </a:rPr>
              <a:t>2006: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Rotas</a:t>
            </a:r>
          </a:p>
          <a:p>
            <a:pPr marL="1651000">
              <a:lnSpc>
                <a:spcPct val="100000"/>
              </a:lnSpc>
              <a:spcBef>
                <a:spcPts val="1200"/>
              </a:spcBef>
            </a:pPr>
            <a:r>
              <a:rPr sz="2800" spc="-5" dirty="0">
                <a:latin typeface="+mj-lt"/>
                <a:cs typeface="Times New Roman" panose="02020603050405020304" pitchFamily="18" charset="0"/>
              </a:rPr>
              <a:t>52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% </a:t>
            </a:r>
            <a:r>
              <a:rPr sz="2800" spc="-75" dirty="0">
                <a:latin typeface="+mj-lt"/>
                <a:cs typeface="Times New Roman" panose="02020603050405020304" pitchFamily="18" charset="0"/>
              </a:rPr>
              <a:t>MLT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1</a:t>
            </a:r>
            <a:r>
              <a:rPr sz="2800" spc="-65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lần</a:t>
            </a:r>
            <a:endParaRPr sz="2800" dirty="0">
              <a:latin typeface="+mj-lt"/>
              <a:cs typeface="Times New Roman" panose="02020603050405020304" pitchFamily="18" charset="0"/>
            </a:endParaRPr>
          </a:p>
          <a:p>
            <a:pPr marL="1651000">
              <a:lnSpc>
                <a:spcPct val="100000"/>
              </a:lnSpc>
              <a:spcBef>
                <a:spcPts val="1200"/>
              </a:spcBef>
            </a:pPr>
            <a:r>
              <a:rPr sz="2800" spc="-5" dirty="0">
                <a:latin typeface="+mj-lt"/>
                <a:cs typeface="Times New Roman" panose="02020603050405020304" pitchFamily="18" charset="0"/>
              </a:rPr>
              <a:t>36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% </a:t>
            </a:r>
            <a:r>
              <a:rPr sz="2800" spc="-75" dirty="0">
                <a:latin typeface="+mj-lt"/>
                <a:cs typeface="Times New Roman" panose="02020603050405020304" pitchFamily="18" charset="0"/>
              </a:rPr>
              <a:t>MLT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2</a:t>
            </a:r>
            <a:r>
              <a:rPr sz="2800" spc="-65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lần</a:t>
            </a:r>
            <a:endParaRPr sz="2800" dirty="0">
              <a:latin typeface="+mj-lt"/>
              <a:cs typeface="Times New Roman" panose="02020603050405020304" pitchFamily="18" charset="0"/>
            </a:endParaRPr>
          </a:p>
          <a:p>
            <a:pPr marL="1651000">
              <a:lnSpc>
                <a:spcPct val="100000"/>
              </a:lnSpc>
              <a:spcBef>
                <a:spcPts val="1200"/>
              </a:spcBef>
            </a:pPr>
            <a:r>
              <a:rPr sz="2800" spc="-5" dirty="0">
                <a:latin typeface="+mj-lt"/>
                <a:cs typeface="Times New Roman" panose="02020603050405020304" pitchFamily="18" charset="0"/>
              </a:rPr>
              <a:t>12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% </a:t>
            </a:r>
            <a:r>
              <a:rPr sz="2800" spc="-75" dirty="0">
                <a:latin typeface="+mj-lt"/>
                <a:cs typeface="Times New Roman" panose="02020603050405020304" pitchFamily="18" charset="0"/>
              </a:rPr>
              <a:t>MLT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&gt; 2</a:t>
            </a:r>
            <a:r>
              <a:rPr sz="2800" spc="15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lần</a:t>
            </a:r>
            <a:endParaRPr sz="2800" dirty="0">
              <a:latin typeface="+mj-lt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  <a:spcBef>
                <a:spcPts val="1205"/>
              </a:spcBef>
              <a:buSzPct val="96428"/>
              <a:buChar char="•"/>
              <a:tabLst>
                <a:tab pos="138430" algn="l"/>
              </a:tabLst>
            </a:pPr>
            <a:r>
              <a:rPr sz="2800" spc="-30" dirty="0">
                <a:latin typeface="+mj-lt"/>
                <a:cs typeface="Times New Roman" panose="02020603050405020304" pitchFamily="18" charset="0"/>
              </a:rPr>
              <a:t>Tiền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căn thủ 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thuật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trên buồng TC: 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hút nạo, </a:t>
            </a:r>
            <a:r>
              <a:rPr sz="2800" spc="-130" dirty="0">
                <a:latin typeface="+mj-lt"/>
                <a:cs typeface="Times New Roman" panose="02020603050405020304" pitchFamily="18" charset="0"/>
              </a:rPr>
              <a:t>MLT,  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bóc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NX, 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NS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can thiệp BTC, 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bóc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nhau, nạo</a:t>
            </a:r>
            <a:r>
              <a:rPr sz="2800" spc="-75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BTC..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5517"/>
            <a:ext cx="9144000" cy="16440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25191" y="309083"/>
            <a:ext cx="359664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62455" algn="l"/>
              </a:tabLst>
            </a:pPr>
            <a:r>
              <a:rPr b="1" spc="-5" dirty="0"/>
              <a:t>CHẨ</a:t>
            </a:r>
            <a:r>
              <a:rPr b="1" dirty="0"/>
              <a:t>N	</a:t>
            </a:r>
            <a:r>
              <a:rPr b="1" spc="-5" dirty="0"/>
              <a:t>ĐOÁN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7200" y="1143000"/>
            <a:ext cx="8027670" cy="551307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5730" marR="5053965" indent="-125730" algn="r">
              <a:lnSpc>
                <a:spcPct val="100000"/>
              </a:lnSpc>
              <a:spcBef>
                <a:spcPts val="1300"/>
              </a:spcBef>
              <a:buSzPct val="96428"/>
              <a:buChar char="•"/>
              <a:tabLst>
                <a:tab pos="125730" algn="l"/>
              </a:tabLst>
            </a:pPr>
            <a:r>
              <a:rPr sz="2800" spc="-5" dirty="0">
                <a:latin typeface="+mj-lt"/>
                <a:cs typeface="Times New Roman" panose="02020603050405020304" pitchFamily="18" charset="0"/>
              </a:rPr>
              <a:t>Lâm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sàng</a:t>
            </a:r>
            <a:r>
              <a:rPr sz="2800" spc="-75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(Rotas)</a:t>
            </a:r>
          </a:p>
          <a:p>
            <a:pPr marL="125730" marR="4970780" lvl="1" indent="-125730" algn="r">
              <a:lnSpc>
                <a:spcPct val="100000"/>
              </a:lnSpc>
              <a:spcBef>
                <a:spcPts val="1195"/>
              </a:spcBef>
              <a:buSzPct val="96428"/>
              <a:buChar char="•"/>
              <a:tabLst>
                <a:tab pos="125730" algn="l"/>
                <a:tab pos="1865630" algn="l"/>
              </a:tabLst>
            </a:pPr>
            <a:r>
              <a:rPr sz="2800" spc="-5" dirty="0">
                <a:latin typeface="+mj-lt"/>
                <a:cs typeface="Times New Roman" panose="02020603050405020304" pitchFamily="18" charset="0"/>
              </a:rPr>
              <a:t>Đa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u</a:t>
            </a:r>
            <a:r>
              <a:rPr sz="2800" spc="10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bụ</a:t>
            </a:r>
            <a:r>
              <a:rPr sz="2800" spc="5" dirty="0">
                <a:latin typeface="+mj-lt"/>
                <a:cs typeface="Times New Roman" panose="02020603050405020304" pitchFamily="18" charset="0"/>
              </a:rPr>
              <a:t>n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g	</a:t>
            </a:r>
            <a:r>
              <a:rPr sz="2800" spc="5" dirty="0">
                <a:latin typeface="+mj-lt"/>
                <a:cs typeface="Times New Roman" panose="02020603050405020304" pitchFamily="18" charset="0"/>
              </a:rPr>
              <a:t>2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5%</a:t>
            </a:r>
            <a:endParaRPr sz="2800" dirty="0">
              <a:latin typeface="+mj-lt"/>
              <a:cs typeface="Times New Roman" panose="02020603050405020304" pitchFamily="18" charset="0"/>
            </a:endParaRPr>
          </a:p>
          <a:p>
            <a:pPr marL="594995" lvl="1" indent="-125730">
              <a:lnSpc>
                <a:spcPct val="100000"/>
              </a:lnSpc>
              <a:spcBef>
                <a:spcPts val="1205"/>
              </a:spcBef>
              <a:buSzPct val="96428"/>
              <a:buChar char="•"/>
              <a:tabLst>
                <a:tab pos="595630" algn="l"/>
              </a:tabLst>
            </a:pPr>
            <a:r>
              <a:rPr sz="2800" spc="-5" dirty="0">
                <a:latin typeface="+mj-lt"/>
                <a:cs typeface="Times New Roman" panose="02020603050405020304" pitchFamily="18" charset="0"/>
              </a:rPr>
              <a:t>Ra huyết âm đạo 33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% - 44</a:t>
            </a:r>
            <a:r>
              <a:rPr sz="2800" spc="25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%</a:t>
            </a:r>
          </a:p>
          <a:p>
            <a:pPr marL="469900" marR="265430" lvl="1">
              <a:lnSpc>
                <a:spcPct val="100000"/>
              </a:lnSpc>
              <a:spcBef>
                <a:spcPts val="1200"/>
              </a:spcBef>
              <a:buSzPct val="96428"/>
              <a:buChar char="•"/>
              <a:tabLst>
                <a:tab pos="595630" algn="l"/>
              </a:tabLst>
            </a:pPr>
            <a:r>
              <a:rPr sz="2800" dirty="0">
                <a:latin typeface="+mj-lt"/>
                <a:cs typeface="Times New Roman" panose="02020603050405020304" pitchFamily="18" charset="0"/>
              </a:rPr>
              <a:t>Không triệu chứng &gt; 50%, phát hiện qua</a:t>
            </a:r>
            <a:r>
              <a:rPr sz="2800" spc="-80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siêu  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âm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khi khám</a:t>
            </a:r>
            <a:r>
              <a:rPr sz="2800" spc="5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thai</a:t>
            </a:r>
          </a:p>
          <a:p>
            <a:pPr marL="137795" indent="-125730">
              <a:lnSpc>
                <a:spcPct val="100000"/>
              </a:lnSpc>
              <a:spcBef>
                <a:spcPts val="1200"/>
              </a:spcBef>
              <a:buSzPct val="96428"/>
              <a:buChar char="•"/>
              <a:tabLst>
                <a:tab pos="138430" algn="l"/>
              </a:tabLst>
            </a:pPr>
            <a:r>
              <a:rPr sz="2800" spc="-5" dirty="0">
                <a:latin typeface="+mj-lt"/>
                <a:cs typeface="Times New Roman" panose="02020603050405020304" pitchFamily="18" charset="0"/>
              </a:rPr>
              <a:t>Cận lâm</a:t>
            </a:r>
            <a:r>
              <a:rPr sz="2800" spc="15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sàng</a:t>
            </a:r>
          </a:p>
          <a:p>
            <a:pPr marL="469900" marR="5080" lvl="1">
              <a:lnSpc>
                <a:spcPct val="100000"/>
              </a:lnSpc>
              <a:spcBef>
                <a:spcPts val="1205"/>
              </a:spcBef>
              <a:buSzPct val="96428"/>
              <a:buChar char="•"/>
              <a:tabLst>
                <a:tab pos="595630" algn="l"/>
              </a:tabLst>
            </a:pPr>
            <a:r>
              <a:rPr sz="2800" dirty="0">
                <a:latin typeface="+mj-lt"/>
                <a:cs typeface="Times New Roman" panose="02020603050405020304" pitchFamily="18" charset="0"/>
              </a:rPr>
              <a:t>Siêu 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âm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ngả 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âm đạo: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công cụ rất hữu 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hiệu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cho  chẩn 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đoán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xác</a:t>
            </a:r>
            <a:r>
              <a:rPr sz="2800" spc="15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định</a:t>
            </a:r>
            <a:endParaRPr sz="2800" dirty="0">
              <a:latin typeface="+mj-lt"/>
              <a:cs typeface="Times New Roman" panose="02020603050405020304" pitchFamily="18" charset="0"/>
            </a:endParaRPr>
          </a:p>
          <a:p>
            <a:pPr marL="594995" lvl="1" indent="-125730">
              <a:lnSpc>
                <a:spcPct val="100000"/>
              </a:lnSpc>
              <a:spcBef>
                <a:spcPts val="1195"/>
              </a:spcBef>
              <a:buSzPct val="96428"/>
              <a:buChar char="•"/>
              <a:tabLst>
                <a:tab pos="595630" algn="l"/>
              </a:tabLst>
            </a:pPr>
            <a:r>
              <a:rPr sz="2800" spc="-5" dirty="0">
                <a:latin typeface="+mj-lt"/>
                <a:cs typeface="Times New Roman" panose="02020603050405020304" pitchFamily="18" charset="0"/>
              </a:rPr>
              <a:t>MRI</a:t>
            </a:r>
            <a:endParaRPr sz="2800" dirty="0">
              <a:latin typeface="+mj-lt"/>
              <a:cs typeface="Times New Roman" panose="02020603050405020304" pitchFamily="18" charset="0"/>
            </a:endParaRPr>
          </a:p>
          <a:p>
            <a:pPr marL="594995" lvl="1" indent="-125730">
              <a:lnSpc>
                <a:spcPct val="100000"/>
              </a:lnSpc>
              <a:spcBef>
                <a:spcPts val="1205"/>
              </a:spcBef>
              <a:buSzPct val="96428"/>
              <a:buChar char="•"/>
              <a:tabLst>
                <a:tab pos="595630" algn="l"/>
              </a:tabLst>
            </a:pPr>
            <a:r>
              <a:rPr sz="2800" spc="-5" dirty="0">
                <a:latin typeface="+mj-lt"/>
                <a:cs typeface="Times New Roman" panose="02020603050405020304" pitchFamily="18" charset="0"/>
              </a:rPr>
              <a:t>NS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BTC: 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hình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ảnh 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đỏ như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cá</a:t>
            </a:r>
            <a:r>
              <a:rPr sz="2800" spc="-15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hồi</a:t>
            </a:r>
            <a:endParaRPr sz="28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9737"/>
            <a:ext cx="9144000" cy="18376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MMC_presentation template_V_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03_Phuluc_02_Template_PP_BC_TTSG_</Template>
  <TotalTime>674</TotalTime>
  <Words>2266</Words>
  <Application>Microsoft Office PowerPoint</Application>
  <PresentationFormat>On-screen Show (4:3)</PresentationFormat>
  <Paragraphs>214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Times New Roman</vt:lpstr>
      <vt:lpstr>Tw Cen MT</vt:lpstr>
      <vt:lpstr>Wingdings</vt:lpstr>
      <vt:lpstr>TMMC_presentation template_V_FINAL</vt:lpstr>
      <vt:lpstr>PowerPoint Presentation</vt:lpstr>
      <vt:lpstr>PowerPoint Presentation</vt:lpstr>
      <vt:lpstr>PowerPoint Presentation</vt:lpstr>
      <vt:lpstr>ĐỊNH NGHĨA</vt:lpstr>
      <vt:lpstr>TẦN SUẤT</vt:lpstr>
      <vt:lpstr>CƠ CHẾ BỆNH SINH</vt:lpstr>
      <vt:lpstr>CƠ CHẾ BỆNH SINH</vt:lpstr>
      <vt:lpstr>YẾU TỐ NGUY CƠ</vt:lpstr>
      <vt:lpstr>CHẨN ĐOÁN</vt:lpstr>
      <vt:lpstr>PowerPoint Presentation</vt:lpstr>
      <vt:lpstr>PowerPoint Presentation</vt:lpstr>
      <vt:lpstr>PowerPoint Presentation</vt:lpstr>
      <vt:lpstr>PowerPoint Presentation</vt:lpstr>
      <vt:lpstr>CHẨN ĐOÁN PHÂN BIỆT</vt:lpstr>
      <vt:lpstr>ĐIỀU TRỊ THAI Ở SẸO MLT</vt:lpstr>
      <vt:lpstr>CÁC PHƯƠNG PHÁP ĐIỀU TRỊ  THAI Ở SẸO MLT</vt:lpstr>
      <vt:lpstr>NỘI KHOA - Methotrexat(MTX)</vt:lpstr>
      <vt:lpstr>1. NỘI KHOA</vt:lpstr>
      <vt:lpstr>1. NỘI KHOA</vt:lpstr>
      <vt:lpstr>2. HỦY THAI TẠI CHỖ</vt:lpstr>
      <vt:lpstr>2. HỦY THAI TẠI CHỖ</vt:lpstr>
      <vt:lpstr>2. HỦY THAI TẠI CHỖ</vt:lpstr>
      <vt:lpstr>3. NONG NẠO</vt:lpstr>
      <vt:lpstr>4. PHẪU THUẬT NỘI SOI</vt:lpstr>
      <vt:lpstr>5. NỘI SOI BUỒNG TỬ CUNG</vt:lpstr>
      <vt:lpstr>6. THUYÊN TẮC MẠCH TỬ  CUNG</vt:lpstr>
      <vt:lpstr>7. SỬ DỤNG BÓNG CHÈN FOLLEY</vt:lpstr>
      <vt:lpstr>7. SỬ DỤNG BÓNG CHÈN FOLLEY</vt:lpstr>
      <vt:lpstr>BÀN LUẬN</vt:lpstr>
      <vt:lpstr>KẾT LUẬN</vt:lpstr>
      <vt:lpstr>KẾT LUẬN</vt:lpstr>
      <vt:lpstr>Cas lâm sàng thực hiỆN tại bv tâm trí</vt:lpstr>
      <vt:lpstr>Cas lâm sàng</vt:lpstr>
      <vt:lpstr>Cas lâm sàng</vt:lpstr>
      <vt:lpstr>Cas lâm sàng</vt:lpstr>
      <vt:lpstr>Siêu âm ngày 20/2</vt:lpstr>
      <vt:lpstr>Siêu âm ngày 21/2</vt:lpstr>
      <vt:lpstr>Siêu âm ngày 23/2 trước khi hút</vt:lpstr>
      <vt:lpstr>Thủ thuật</vt:lpstr>
      <vt:lpstr>Sau khi hút thai ngày 23/2</vt:lpstr>
      <vt:lpstr>PowerPoint Presentation</vt:lpstr>
      <vt:lpstr>Xin chân thành cảm ơn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THAI NGOÀI TỬ CUNG Ở SẸO MỔ LẤY THAI</dc:title>
  <dc:creator>Vu Tedang</dc:creator>
  <cp:lastModifiedBy>YVU03</cp:lastModifiedBy>
  <cp:revision>29</cp:revision>
  <dcterms:created xsi:type="dcterms:W3CDTF">2022-02-22T02:28:53Z</dcterms:created>
  <dcterms:modified xsi:type="dcterms:W3CDTF">2022-02-28T02:10:04Z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2016-11-25T00:00:00Z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2022-02-22T00:00:00Z</vt:filetime>
  </property>
</Properties>
</file>