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05" r:id="rId3"/>
    <p:sldId id="304" r:id="rId4"/>
    <p:sldId id="281" r:id="rId5"/>
    <p:sldId id="297" r:id="rId6"/>
    <p:sldId id="282" r:id="rId7"/>
    <p:sldId id="283" r:id="rId8"/>
    <p:sldId id="284" r:id="rId9"/>
    <p:sldId id="298" r:id="rId10"/>
    <p:sldId id="285" r:id="rId11"/>
    <p:sldId id="286" r:id="rId12"/>
    <p:sldId id="287" r:id="rId13"/>
    <p:sldId id="288" r:id="rId14"/>
    <p:sldId id="299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300" r:id="rId24"/>
    <p:sldId id="301" r:id="rId25"/>
    <p:sldId id="302" r:id="rId26"/>
    <p:sldId id="303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X&#233;t%20nghi&#7879;m\4.14-Ch&#7881;%20s&#7889;%20ch&#7845;t%20l&#432;&#7907;ng\4.14.2-Ch&#7881;%20s&#7889;%20ch&#7845;t%20l&#432;&#7907;ng\4.14.2-BM.02.QTQL-b&#225;o%20c&#225;o%20ch&#7881;%20s&#7889;%20ch&#7845;t%20l&#432;&#7907;ng-T&#7915;%20ch&#7889;i%20m&#7851;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 từ chối mẫu 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07314296556304"/>
          <c:y val="0.15358490566037736"/>
          <c:w val="0.8688385036207823"/>
          <c:h val="0.66317511018669839"/>
        </c:manualLayout>
      </c:layout>
      <c:lineChart>
        <c:grouping val="standard"/>
        <c:varyColors val="0"/>
        <c:ser>
          <c:idx val="3"/>
          <c:order val="3"/>
          <c:tx>
            <c:strRef>
              <c:f>'Tháng 12'!$F$13</c:f>
              <c:strCache>
                <c:ptCount val="1"/>
                <c:pt idx="0">
                  <c:v>Tỷ lệ từ chối mẫu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</a:ln>
              <a:effectLst/>
            </c:spPr>
          </c:marker>
          <c:cat>
            <c:strRef>
              <c:f>'Tháng 12'!$B$14:$B$21</c:f>
              <c:strCache>
                <c:ptCount val="8"/>
                <c:pt idx="0">
                  <c:v>Tháng 5</c:v>
                </c:pt>
                <c:pt idx="1">
                  <c:v>Tháng 6</c:v>
                </c:pt>
                <c:pt idx="2">
                  <c:v>Tháng 7</c:v>
                </c:pt>
                <c:pt idx="3">
                  <c:v>Tháng 8</c:v>
                </c:pt>
                <c:pt idx="4">
                  <c:v>Tháng 9</c:v>
                </c:pt>
                <c:pt idx="5">
                  <c:v>Tháng 10</c:v>
                </c:pt>
                <c:pt idx="6">
                  <c:v>Tháng 11</c:v>
                </c:pt>
                <c:pt idx="7">
                  <c:v>Tháng 12</c:v>
                </c:pt>
              </c:strCache>
            </c:strRef>
          </c:cat>
          <c:val>
            <c:numRef>
              <c:f>'Tháng 12'!$F$14:$F$21</c:f>
              <c:numCache>
                <c:formatCode>0.00%</c:formatCode>
                <c:ptCount val="8"/>
                <c:pt idx="0">
                  <c:v>1.3698630136986301E-2</c:v>
                </c:pt>
                <c:pt idx="1">
                  <c:v>1.0831234256926952E-2</c:v>
                </c:pt>
                <c:pt idx="3">
                  <c:v>6.4568200161420498E-3</c:v>
                </c:pt>
                <c:pt idx="4">
                  <c:v>5.6258790436005627E-3</c:v>
                </c:pt>
                <c:pt idx="5">
                  <c:v>1.38217000691085E-3</c:v>
                </c:pt>
                <c:pt idx="6">
                  <c:v>6.6393282561999613E-3</c:v>
                </c:pt>
                <c:pt idx="7">
                  <c:v>6.6518847006651885E-4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C2-436C-9B72-3DB7D8229005}"/>
            </c:ext>
          </c:extLst>
        </c:ser>
        <c:ser>
          <c:idx val="4"/>
          <c:order val="4"/>
          <c:tx>
            <c:strRef>
              <c:f>'Tháng 12'!$G$13</c:f>
              <c:strCache>
                <c:ptCount val="1"/>
                <c:pt idx="0">
                  <c:v>Trung bình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57150">
                <a:solidFill>
                  <a:schemeClr val="accent5"/>
                </a:solidFill>
              </a:ln>
              <a:effectLst/>
            </c:spPr>
          </c:marker>
          <c:cat>
            <c:strRef>
              <c:f>'Tháng 12'!$B$14:$B$21</c:f>
              <c:strCache>
                <c:ptCount val="8"/>
                <c:pt idx="0">
                  <c:v>Tháng 5</c:v>
                </c:pt>
                <c:pt idx="1">
                  <c:v>Tháng 6</c:v>
                </c:pt>
                <c:pt idx="2">
                  <c:v>Tháng 7</c:v>
                </c:pt>
                <c:pt idx="3">
                  <c:v>Tháng 8</c:v>
                </c:pt>
                <c:pt idx="4">
                  <c:v>Tháng 9</c:v>
                </c:pt>
                <c:pt idx="5">
                  <c:v>Tháng 10</c:v>
                </c:pt>
                <c:pt idx="6">
                  <c:v>Tháng 11</c:v>
                </c:pt>
                <c:pt idx="7">
                  <c:v>Tháng 12</c:v>
                </c:pt>
              </c:strCache>
            </c:strRef>
          </c:cat>
          <c:val>
            <c:numRef>
              <c:f>'Tháng 12'!$G$14:$G$21</c:f>
              <c:numCache>
                <c:formatCode>0.00%</c:formatCode>
                <c:ptCount val="8"/>
                <c:pt idx="0">
                  <c:v>1.3698630136986301E-2</c:v>
                </c:pt>
                <c:pt idx="1">
                  <c:v>1.2264932196956627E-2</c:v>
                </c:pt>
                <c:pt idx="3">
                  <c:v>1.0328894803351767E-2</c:v>
                </c:pt>
                <c:pt idx="4">
                  <c:v>9.1531408634139659E-3</c:v>
                </c:pt>
                <c:pt idx="5">
                  <c:v>7.5989466921133429E-3</c:v>
                </c:pt>
                <c:pt idx="6">
                  <c:v>7.4390102861277797E-3</c:v>
                </c:pt>
                <c:pt idx="7">
                  <c:v>6.471321455261885E-3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C2-436C-9B72-3DB7D8229005}"/>
            </c:ext>
          </c:extLst>
        </c:ser>
        <c:ser>
          <c:idx val="5"/>
          <c:order val="5"/>
          <c:tx>
            <c:strRef>
              <c:f>'Tháng 12'!$H$13</c:f>
              <c:strCache>
                <c:ptCount val="1"/>
                <c:pt idx="0">
                  <c:v>Mục tiêu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</a:ln>
              <a:effectLst/>
            </c:spPr>
          </c:marker>
          <c:cat>
            <c:strRef>
              <c:f>'Tháng 12'!$B$14:$B$21</c:f>
              <c:strCache>
                <c:ptCount val="8"/>
                <c:pt idx="0">
                  <c:v>Tháng 5</c:v>
                </c:pt>
                <c:pt idx="1">
                  <c:v>Tháng 6</c:v>
                </c:pt>
                <c:pt idx="2">
                  <c:v>Tháng 7</c:v>
                </c:pt>
                <c:pt idx="3">
                  <c:v>Tháng 8</c:v>
                </c:pt>
                <c:pt idx="4">
                  <c:v>Tháng 9</c:v>
                </c:pt>
                <c:pt idx="5">
                  <c:v>Tháng 10</c:v>
                </c:pt>
                <c:pt idx="6">
                  <c:v>Tháng 11</c:v>
                </c:pt>
                <c:pt idx="7">
                  <c:v>Tháng 12</c:v>
                </c:pt>
              </c:strCache>
            </c:strRef>
          </c:cat>
          <c:val>
            <c:numRef>
              <c:f>'Tháng 12'!$H$14:$H$21</c:f>
              <c:numCache>
                <c:formatCode>0%</c:formatCode>
                <c:ptCount val="8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C2-436C-9B72-3DB7D8229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800880"/>
        <c:axId val="2537932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'Tháng 12'!$C$13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'Tháng 12'!$B$14:$B$21</c15:sqref>
                        </c15:formulaRef>
                      </c:ext>
                    </c:extLst>
                    <c:strCache>
                      <c:ptCount val="8"/>
                      <c:pt idx="0">
                        <c:v>Tháng 5</c:v>
                      </c:pt>
                      <c:pt idx="1">
                        <c:v>Tháng 6</c:v>
                      </c:pt>
                      <c:pt idx="2">
                        <c:v>Tháng 7</c:v>
                      </c:pt>
                      <c:pt idx="3">
                        <c:v>Tháng 8</c:v>
                      </c:pt>
                      <c:pt idx="4">
                        <c:v>Tháng 9</c:v>
                      </c:pt>
                      <c:pt idx="5">
                        <c:v>Tháng 10</c:v>
                      </c:pt>
                      <c:pt idx="6">
                        <c:v>Tháng 11</c:v>
                      </c:pt>
                      <c:pt idx="7">
                        <c:v>Tháng 12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'Tháng 12'!$C$14:$C$21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9C2-436C-9B72-3DB7D822900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'Tháng 12'!$D$13</c15:sqref>
                        </c15:formulaRef>
                      </c:ext>
                    </c:extLst>
                    <c:strCache>
                      <c:ptCount val="1"/>
                      <c:pt idx="0">
                        <c:v>Tử số 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'Tháng 12'!$B$14:$B$21</c15:sqref>
                        </c15:formulaRef>
                      </c:ext>
                    </c:extLst>
                    <c:strCache>
                      <c:ptCount val="8"/>
                      <c:pt idx="0">
                        <c:v>Tháng 5</c:v>
                      </c:pt>
                      <c:pt idx="1">
                        <c:v>Tháng 6</c:v>
                      </c:pt>
                      <c:pt idx="2">
                        <c:v>Tháng 7</c:v>
                      </c:pt>
                      <c:pt idx="3">
                        <c:v>Tháng 8</c:v>
                      </c:pt>
                      <c:pt idx="4">
                        <c:v>Tháng 9</c:v>
                      </c:pt>
                      <c:pt idx="5">
                        <c:v>Tháng 10</c:v>
                      </c:pt>
                      <c:pt idx="6">
                        <c:v>Tháng 11</c:v>
                      </c:pt>
                      <c:pt idx="7">
                        <c:v>Tháng 12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'Tháng 12'!$D$14:$D$21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</c:v>
                      </c:pt>
                      <c:pt idx="1">
                        <c:v>43</c:v>
                      </c:pt>
                      <c:pt idx="3">
                        <c:v>8</c:v>
                      </c:pt>
                      <c:pt idx="4">
                        <c:v>8</c:v>
                      </c:pt>
                      <c:pt idx="5">
                        <c:v>4</c:v>
                      </c:pt>
                      <c:pt idx="6">
                        <c:v>34</c:v>
                      </c:pt>
                      <c:pt idx="7">
                        <c:v>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79C2-436C-9B72-3DB7D822900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'Tháng 12'!$E$13</c15:sqref>
                        </c15:formulaRef>
                      </c:ext>
                    </c:extLst>
                    <c:strCache>
                      <c:ptCount val="1"/>
                      <c:pt idx="0">
                        <c:v>Mẫu số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'Tháng 12'!$B$14:$B$21</c15:sqref>
                        </c15:formulaRef>
                      </c:ext>
                    </c:extLst>
                    <c:strCache>
                      <c:ptCount val="8"/>
                      <c:pt idx="0">
                        <c:v>Tháng 5</c:v>
                      </c:pt>
                      <c:pt idx="1">
                        <c:v>Tháng 6</c:v>
                      </c:pt>
                      <c:pt idx="2">
                        <c:v>Tháng 7</c:v>
                      </c:pt>
                      <c:pt idx="3">
                        <c:v>Tháng 8</c:v>
                      </c:pt>
                      <c:pt idx="4">
                        <c:v>Tháng 9</c:v>
                      </c:pt>
                      <c:pt idx="5">
                        <c:v>Tháng 10</c:v>
                      </c:pt>
                      <c:pt idx="6">
                        <c:v>Tháng 11</c:v>
                      </c:pt>
                      <c:pt idx="7">
                        <c:v>Tháng 12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'Tháng 12'!$E$14:$E$21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1387</c:v>
                      </c:pt>
                      <c:pt idx="1">
                        <c:v>3970</c:v>
                      </c:pt>
                      <c:pt idx="3">
                        <c:v>1239</c:v>
                      </c:pt>
                      <c:pt idx="4">
                        <c:v>1422</c:v>
                      </c:pt>
                      <c:pt idx="5">
                        <c:v>2894</c:v>
                      </c:pt>
                      <c:pt idx="6">
                        <c:v>5121</c:v>
                      </c:pt>
                      <c:pt idx="7">
                        <c:v>4510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79C2-436C-9B72-3DB7D8229005}"/>
                  </c:ext>
                </c:extLst>
              </c15:ser>
            </c15:filteredLineSeries>
          </c:ext>
        </c:extLst>
      </c:lineChart>
      <c:catAx>
        <c:axId val="25380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793264"/>
        <c:crosses val="autoZero"/>
        <c:auto val="1"/>
        <c:lblAlgn val="ctr"/>
        <c:lblOffset val="100"/>
        <c:noMultiLvlLbl val="0"/>
      </c:catAx>
      <c:valAx>
        <c:axId val="25379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80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7E7EA-5141-408D-8971-AC03AE80A9EB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8D768-31D9-41B7-96F2-7D2CF46B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5400"/>
            <a:ext cx="9131300" cy="683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592942"/>
            <a:ext cx="2057399" cy="1540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121-AFC5-450B-9654-DE9140B62932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4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20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94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09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712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24/02/2022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1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11E9121-AFC5-450B-9654-DE9140B62932}" type="datetimeFigureOut">
              <a:rPr lang="en-US" smtClean="0"/>
              <a:pPr/>
              <a:t>24/02/2022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E1A79E7-671F-4407-8B10-A6F6FAA70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665108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/Desktop/1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56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7136"/>
            <a:ext cx="6657975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987" y="1551651"/>
            <a:ext cx="4263303" cy="40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1903721"/>
            <a:ext cx="5553075" cy="165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300" y="3774196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chối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78 </a:t>
            </a:r>
            <a:r>
              <a:rPr lang="en-US" dirty="0" err="1"/>
              <a:t>phòng</a:t>
            </a:r>
            <a:r>
              <a:rPr lang="en-US" dirty="0"/>
              <a:t> XN </a:t>
            </a:r>
            <a:r>
              <a:rPr lang="en-US" dirty="0" err="1"/>
              <a:t>tại</a:t>
            </a:r>
            <a:r>
              <a:rPr lang="en-US" dirty="0"/>
              <a:t> Mỹ, 2014: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: 	0.2%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:	0.3%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Thấp</a:t>
            </a:r>
            <a:r>
              <a:rPr lang="en-US" dirty="0"/>
              <a:t> 90</a:t>
            </a:r>
            <a:r>
              <a:rPr lang="en-US" baseline="30000" dirty="0"/>
              <a:t>th</a:t>
            </a:r>
            <a:r>
              <a:rPr lang="en-US" dirty="0"/>
              <a:t> :	0.1%</a:t>
            </a:r>
          </a:p>
          <a:p>
            <a:pPr marL="285750" indent="-285750">
              <a:buFontTx/>
              <a:buChar char="-"/>
            </a:pPr>
            <a:r>
              <a:rPr lang="en-US" dirty="0"/>
              <a:t>Cao 10</a:t>
            </a:r>
            <a:r>
              <a:rPr lang="en-US" baseline="30000" dirty="0"/>
              <a:t>th</a:t>
            </a:r>
            <a:r>
              <a:rPr lang="en-US" dirty="0"/>
              <a:t> :	1.5%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0438" y="4435916"/>
            <a:ext cx="4724400" cy="16312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BV </a:t>
            </a:r>
            <a:r>
              <a:rPr lang="en-US" sz="2000" b="1" dirty="0" err="1"/>
              <a:t>Tâm</a:t>
            </a:r>
            <a:r>
              <a:rPr lang="en-US" sz="2000" b="1" dirty="0"/>
              <a:t> </a:t>
            </a:r>
            <a:r>
              <a:rPr lang="en-US" sz="2000" b="1" dirty="0" err="1"/>
              <a:t>Trí</a:t>
            </a:r>
            <a:r>
              <a:rPr lang="en-US" sz="2000" b="1" dirty="0"/>
              <a:t> </a:t>
            </a:r>
            <a:r>
              <a:rPr lang="en-US" sz="2000" b="1" dirty="0" err="1"/>
              <a:t>Sài</a:t>
            </a:r>
            <a:r>
              <a:rPr lang="en-US" sz="2000" b="1" dirty="0"/>
              <a:t> </a:t>
            </a:r>
            <a:r>
              <a:rPr lang="en-US" sz="2000" b="1" dirty="0" err="1"/>
              <a:t>Gòn</a:t>
            </a:r>
            <a:r>
              <a:rPr lang="en-US" sz="2000" b="1" dirty="0"/>
              <a:t>: 0.58 – 0.65%</a:t>
            </a:r>
          </a:p>
          <a:p>
            <a:endParaRPr lang="en-US" sz="2000" b="1" dirty="0"/>
          </a:p>
          <a:p>
            <a:r>
              <a:rPr lang="en-US" sz="2000" b="1" dirty="0" err="1"/>
              <a:t>Mức</a:t>
            </a:r>
            <a:r>
              <a:rPr lang="en-US" sz="2000" b="1" dirty="0"/>
              <a:t> </a:t>
            </a:r>
            <a:r>
              <a:rPr lang="en-US" sz="2000" b="1" dirty="0" err="1"/>
              <a:t>khoảng</a:t>
            </a:r>
            <a:r>
              <a:rPr lang="en-US" sz="2000" b="1" dirty="0"/>
              <a:t> 25</a:t>
            </a:r>
            <a:r>
              <a:rPr lang="en-US" sz="2000" b="1" baseline="30000" dirty="0"/>
              <a:t>th</a:t>
            </a:r>
            <a:r>
              <a:rPr lang="en-US" sz="2000" b="1" dirty="0"/>
              <a:t> so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nghiên</a:t>
            </a:r>
            <a:r>
              <a:rPr lang="en-US" sz="2000" b="1" dirty="0"/>
              <a:t> </a:t>
            </a:r>
            <a:r>
              <a:rPr lang="en-US" sz="2000" b="1" dirty="0" err="1"/>
              <a:t>cứu</a:t>
            </a:r>
            <a:r>
              <a:rPr lang="en-US" sz="2000" b="1" dirty="0"/>
              <a:t> </a:t>
            </a:r>
            <a:r>
              <a:rPr lang="en-US" sz="2000" b="1" dirty="0" err="1"/>
              <a:t>này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err="1"/>
              <a:t>Phấn</a:t>
            </a:r>
            <a:r>
              <a:rPr lang="en-US" sz="2000" b="1" dirty="0"/>
              <a:t> </a:t>
            </a:r>
            <a:r>
              <a:rPr lang="en-US" sz="2000" b="1" dirty="0" err="1"/>
              <a:t>đấu</a:t>
            </a:r>
            <a:r>
              <a:rPr lang="en-US" sz="2000" b="1" dirty="0"/>
              <a:t> </a:t>
            </a:r>
            <a:r>
              <a:rPr lang="en-US" sz="2000" b="1" dirty="0" err="1"/>
              <a:t>đạt</a:t>
            </a:r>
            <a:r>
              <a:rPr lang="en-US" sz="2000" b="1" dirty="0"/>
              <a:t> </a:t>
            </a:r>
            <a:r>
              <a:rPr lang="en-US" sz="2000" b="1" dirty="0" err="1"/>
              <a:t>mức</a:t>
            </a:r>
            <a:r>
              <a:rPr lang="en-US" sz="2000" b="1" dirty="0"/>
              <a:t> 0.3 – 0.4%?</a:t>
            </a:r>
          </a:p>
        </p:txBody>
      </p:sp>
    </p:spTree>
    <p:extLst>
      <p:ext uri="{BB962C8B-B14F-4D97-AF65-F5344CB8AC3E}">
        <p14:creationId xmlns:p14="http://schemas.microsoft.com/office/powerpoint/2010/main" val="183420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400"/>
            <a:ext cx="614362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6" y="4117358"/>
            <a:ext cx="59436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84" y="2773054"/>
            <a:ext cx="6010275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63426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hưởng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chối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/>
              <a:t>sàng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771775"/>
            <a:ext cx="3476625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PP</a:t>
            </a:r>
            <a:r>
              <a:rPr lang="en-US" sz="2000" dirty="0"/>
              <a:t>: </a:t>
            </a:r>
            <a:r>
              <a:rPr lang="en-US" sz="2000" dirty="0" err="1"/>
              <a:t>khảo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1 </a:t>
            </a:r>
            <a:r>
              <a:rPr lang="en-US" sz="2000" dirty="0" err="1"/>
              <a:t>năm</a:t>
            </a:r>
            <a:endParaRPr lang="en-US" sz="2000" dirty="0"/>
          </a:p>
          <a:p>
            <a:r>
              <a:rPr lang="en-US" sz="2000" b="1" dirty="0"/>
              <a:t>KẾT QUẢ: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tỷ</a:t>
            </a:r>
            <a:r>
              <a:rPr lang="en-US" sz="2000" dirty="0"/>
              <a:t> </a:t>
            </a:r>
            <a:r>
              <a:rPr lang="en-US" sz="2000" dirty="0" err="1"/>
              <a:t>lệ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chối</a:t>
            </a:r>
            <a:r>
              <a:rPr lang="en-US" sz="2000" dirty="0"/>
              <a:t>: 0.26%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bẩn</a:t>
            </a:r>
            <a:r>
              <a:rPr lang="en-US" sz="2000" dirty="0"/>
              <a:t>: 35.1%</a:t>
            </a:r>
          </a:p>
          <a:p>
            <a:pPr marL="742950" lvl="1" indent="-285750">
              <a:buFontTx/>
              <a:buChar char="-"/>
            </a:pP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lộn</a:t>
            </a:r>
            <a:r>
              <a:rPr lang="en-US" sz="2000" dirty="0"/>
              <a:t> tubes: 15.2%</a:t>
            </a:r>
          </a:p>
          <a:p>
            <a:pPr marL="742950" lvl="1" indent="-285750">
              <a:buFontTx/>
              <a:buChar char="-"/>
            </a:pP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: 15.1%</a:t>
            </a:r>
          </a:p>
          <a:p>
            <a:pPr marL="742950" lvl="1" indent="-285750">
              <a:buFontTx/>
              <a:buChar char="-"/>
            </a:pPr>
            <a:r>
              <a:rPr lang="en-US" sz="2000" dirty="0" err="1"/>
              <a:t>Lỗi</a:t>
            </a:r>
            <a:r>
              <a:rPr lang="en-US" sz="2000" dirty="0"/>
              <a:t> </a:t>
            </a:r>
            <a:r>
              <a:rPr lang="en-US" sz="2000" dirty="0" err="1"/>
              <a:t>nhãn</a:t>
            </a:r>
            <a:r>
              <a:rPr lang="en-US" sz="2000" dirty="0"/>
              <a:t>:	14.7%</a:t>
            </a:r>
          </a:p>
          <a:p>
            <a:pPr marL="742950" lvl="1" indent="-285750">
              <a:buFontTx/>
              <a:buChar char="-"/>
            </a:pPr>
            <a:r>
              <a:rPr lang="en-US" sz="2000" dirty="0" err="1"/>
              <a:t>Tán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:	9.4%</a:t>
            </a:r>
          </a:p>
          <a:p>
            <a:pPr marL="742950" lvl="1" indent="-285750">
              <a:buFontTx/>
              <a:buChar char="-"/>
            </a:pP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: 9.3%</a:t>
            </a:r>
          </a:p>
          <a:p>
            <a:pPr marL="742950" lvl="1" indent="-28575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750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536" y="929620"/>
            <a:ext cx="3476625" cy="44012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Phòng</a:t>
            </a:r>
            <a:r>
              <a:rPr lang="en-US" sz="2000" b="1" dirty="0"/>
              <a:t> </a:t>
            </a:r>
            <a:r>
              <a:rPr lang="en-US" sz="2000" b="1" dirty="0" err="1"/>
              <a:t>xét</a:t>
            </a:r>
            <a:r>
              <a:rPr lang="en-US" sz="2000" b="1" dirty="0"/>
              <a:t> </a:t>
            </a:r>
            <a:r>
              <a:rPr lang="en-US" sz="2000" b="1" dirty="0" err="1"/>
              <a:t>nghiệm</a:t>
            </a:r>
            <a:r>
              <a:rPr lang="en-US" sz="2000" b="1" dirty="0"/>
              <a:t> </a:t>
            </a:r>
            <a:r>
              <a:rPr lang="en-US" sz="2000" b="1" dirty="0" err="1"/>
              <a:t>Hóa</a:t>
            </a:r>
            <a:r>
              <a:rPr lang="en-US" sz="2000" b="1" dirty="0"/>
              <a:t> </a:t>
            </a:r>
            <a:r>
              <a:rPr lang="en-US" sz="2000" b="1" dirty="0" err="1"/>
              <a:t>sinh</a:t>
            </a:r>
            <a:r>
              <a:rPr lang="en-US" sz="2000" b="1" dirty="0"/>
              <a:t> </a:t>
            </a:r>
            <a:r>
              <a:rPr lang="en-US" sz="2000" b="1" dirty="0" err="1"/>
              <a:t>lâm</a:t>
            </a:r>
            <a:r>
              <a:rPr lang="en-US" sz="2000" b="1" dirty="0"/>
              <a:t> </a:t>
            </a:r>
            <a:r>
              <a:rPr lang="en-US" sz="2000" b="1" dirty="0" err="1"/>
              <a:t>sàng</a:t>
            </a:r>
            <a:r>
              <a:rPr lang="en-US" sz="2000" b="1" dirty="0"/>
              <a:t> </a:t>
            </a:r>
            <a:r>
              <a:rPr lang="en-US" sz="2000" b="1" dirty="0" err="1"/>
              <a:t>tại</a:t>
            </a:r>
            <a:r>
              <a:rPr lang="en-US" sz="2000" b="1" dirty="0"/>
              <a:t> Mỹ</a:t>
            </a:r>
          </a:p>
          <a:p>
            <a:endParaRPr lang="en-US" sz="2000" b="1" dirty="0"/>
          </a:p>
          <a:p>
            <a:r>
              <a:rPr lang="en-US" sz="2000" b="1" dirty="0"/>
              <a:t>PP</a:t>
            </a:r>
            <a:r>
              <a:rPr lang="en-US" sz="2000" dirty="0"/>
              <a:t>: </a:t>
            </a:r>
            <a:r>
              <a:rPr lang="en-US" sz="2000" dirty="0" err="1"/>
              <a:t>khảo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1 </a:t>
            </a:r>
            <a:r>
              <a:rPr lang="en-US" sz="2000" dirty="0" err="1"/>
              <a:t>năm</a:t>
            </a:r>
            <a:r>
              <a:rPr lang="en-US" sz="2000" dirty="0"/>
              <a:t>, 2016</a:t>
            </a:r>
          </a:p>
          <a:p>
            <a:r>
              <a:rPr lang="en-US" sz="2000" b="1" dirty="0"/>
              <a:t>KẾT QUẢ: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tỷ</a:t>
            </a:r>
            <a:r>
              <a:rPr lang="en-US" sz="2000" dirty="0"/>
              <a:t> </a:t>
            </a:r>
            <a:r>
              <a:rPr lang="en-US" sz="2000" dirty="0" err="1"/>
              <a:t>lệ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chối</a:t>
            </a:r>
            <a:r>
              <a:rPr lang="en-US" sz="2000" dirty="0"/>
              <a:t>: 0.26%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1.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bẩn</a:t>
            </a:r>
            <a:r>
              <a:rPr lang="en-US" sz="2000" dirty="0"/>
              <a:t>: 35.1%</a:t>
            </a:r>
          </a:p>
          <a:p>
            <a:pPr lvl="1"/>
            <a:r>
              <a:rPr lang="en-US" sz="2000" dirty="0"/>
              <a:t>2.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lộn</a:t>
            </a:r>
            <a:r>
              <a:rPr lang="en-US" sz="2000" dirty="0"/>
              <a:t> tubes: 15.2%</a:t>
            </a:r>
          </a:p>
          <a:p>
            <a:pPr lvl="1"/>
            <a:r>
              <a:rPr lang="en-US" sz="2000" dirty="0"/>
              <a:t>3.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: 15.1%</a:t>
            </a:r>
          </a:p>
          <a:p>
            <a:pPr lvl="1"/>
            <a:r>
              <a:rPr lang="en-US" sz="2000" dirty="0"/>
              <a:t>4. </a:t>
            </a:r>
            <a:r>
              <a:rPr lang="en-US" sz="2000" dirty="0" err="1"/>
              <a:t>Lỗi</a:t>
            </a:r>
            <a:r>
              <a:rPr lang="en-US" sz="2000" dirty="0"/>
              <a:t> </a:t>
            </a:r>
            <a:r>
              <a:rPr lang="en-US" sz="2000" dirty="0" err="1"/>
              <a:t>nhãn</a:t>
            </a:r>
            <a:r>
              <a:rPr lang="en-US" sz="2000" dirty="0"/>
              <a:t>:	14.7%</a:t>
            </a:r>
          </a:p>
          <a:p>
            <a:pPr lvl="1"/>
            <a:r>
              <a:rPr lang="en-US" sz="2000" dirty="0"/>
              <a:t>5. </a:t>
            </a:r>
            <a:r>
              <a:rPr lang="en-US" sz="2000" dirty="0" err="1"/>
              <a:t>Tán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:	9.4%</a:t>
            </a:r>
          </a:p>
          <a:p>
            <a:pPr lvl="1"/>
            <a:r>
              <a:rPr lang="en-US" sz="2000" dirty="0"/>
              <a:t>6.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: 9.3%</a:t>
            </a:r>
          </a:p>
          <a:p>
            <a:pPr marL="742950" lvl="1" indent="-285750">
              <a:buFontTx/>
              <a:buChar char="-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929620"/>
            <a:ext cx="41148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Khoa</a:t>
            </a:r>
            <a:r>
              <a:rPr lang="en-US" sz="2000" b="1" dirty="0"/>
              <a:t> </a:t>
            </a:r>
            <a:r>
              <a:rPr lang="en-US" sz="2000" b="1" dirty="0" err="1"/>
              <a:t>xét</a:t>
            </a:r>
            <a:r>
              <a:rPr lang="en-US" sz="2000" b="1" dirty="0"/>
              <a:t> </a:t>
            </a:r>
            <a:r>
              <a:rPr lang="en-US" sz="2000" b="1" dirty="0" err="1"/>
              <a:t>nghiệm</a:t>
            </a:r>
            <a:r>
              <a:rPr lang="en-US" sz="2000" b="1" dirty="0"/>
              <a:t> BV </a:t>
            </a:r>
            <a:r>
              <a:rPr lang="en-US" sz="2000" b="1" dirty="0" err="1"/>
              <a:t>Tâm</a:t>
            </a:r>
            <a:r>
              <a:rPr lang="en-US" sz="2000" b="1" dirty="0"/>
              <a:t> </a:t>
            </a:r>
            <a:r>
              <a:rPr lang="en-US" sz="2000" b="1" dirty="0" err="1"/>
              <a:t>Trí</a:t>
            </a:r>
            <a:r>
              <a:rPr lang="en-US" sz="2000" b="1" dirty="0"/>
              <a:t> </a:t>
            </a:r>
            <a:r>
              <a:rPr lang="en-US" sz="2000" b="1" dirty="0" err="1"/>
              <a:t>Sài</a:t>
            </a:r>
            <a:r>
              <a:rPr lang="en-US" sz="2000" b="1" dirty="0"/>
              <a:t> </a:t>
            </a:r>
            <a:r>
              <a:rPr lang="en-US" sz="2000" b="1" dirty="0" err="1"/>
              <a:t>Gòn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PP</a:t>
            </a:r>
            <a:r>
              <a:rPr lang="en-US" sz="2000" dirty="0"/>
              <a:t>: </a:t>
            </a:r>
            <a:r>
              <a:rPr lang="en-US" sz="2000" dirty="0" err="1"/>
              <a:t>khảo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7 </a:t>
            </a:r>
            <a:r>
              <a:rPr lang="en-US" sz="2000" dirty="0" err="1"/>
              <a:t>tháng</a:t>
            </a:r>
            <a:r>
              <a:rPr lang="en-US" sz="2000" dirty="0"/>
              <a:t>/</a:t>
            </a:r>
            <a:r>
              <a:rPr lang="en-US" sz="2000" dirty="0" err="1"/>
              <a:t>năm</a:t>
            </a:r>
            <a:r>
              <a:rPr lang="en-US" sz="2000" dirty="0"/>
              <a:t> 2021</a:t>
            </a:r>
          </a:p>
          <a:p>
            <a:r>
              <a:rPr lang="en-US" sz="2000" b="1" dirty="0"/>
              <a:t>KẾT QUẢ</a:t>
            </a:r>
            <a:r>
              <a:rPr lang="en-US" sz="2000" dirty="0"/>
              <a:t>: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Tỷ</a:t>
            </a:r>
            <a:r>
              <a:rPr lang="en-US" sz="2000" dirty="0"/>
              <a:t> </a:t>
            </a:r>
            <a:r>
              <a:rPr lang="en-US" sz="2000" dirty="0" err="1"/>
              <a:t>lệ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chối</a:t>
            </a:r>
            <a:r>
              <a:rPr lang="en-US" sz="2000" dirty="0"/>
              <a:t>:	0.58%</a:t>
            </a:r>
          </a:p>
          <a:p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tán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:	 71.9%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:		12.5%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:	10.9%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Sai</a:t>
            </a:r>
            <a:r>
              <a:rPr lang="en-US" sz="2000" dirty="0"/>
              <a:t> tube </a:t>
            </a:r>
            <a:r>
              <a:rPr lang="en-US" sz="2000" dirty="0" err="1"/>
              <a:t>máu</a:t>
            </a:r>
            <a:r>
              <a:rPr lang="en-US" sz="2000" dirty="0"/>
              <a:t>,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:	3.1%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Lỗi</a:t>
            </a:r>
            <a:r>
              <a:rPr lang="en-US" sz="2000" dirty="0"/>
              <a:t> </a:t>
            </a:r>
            <a:r>
              <a:rPr lang="en-US" sz="2000" dirty="0" err="1"/>
              <a:t>nhãn</a:t>
            </a:r>
            <a:r>
              <a:rPr lang="en-US" sz="2000" dirty="0"/>
              <a:t>:		3.1%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71800" y="3305938"/>
            <a:ext cx="1752600" cy="1172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62300" y="3657600"/>
            <a:ext cx="1562100" cy="1057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5800" y="4844757"/>
            <a:ext cx="4114800" cy="129586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KẾT LUẬN: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Lỗi</a:t>
            </a:r>
            <a:r>
              <a:rPr lang="en-US" b="1" dirty="0"/>
              <a:t> </a:t>
            </a:r>
            <a:r>
              <a:rPr lang="en-US" b="1" dirty="0" err="1"/>
              <a:t>mẫu</a:t>
            </a:r>
            <a:r>
              <a:rPr lang="en-US" b="1" dirty="0"/>
              <a:t> </a:t>
            </a:r>
            <a:r>
              <a:rPr lang="en-US" b="1" dirty="0" err="1"/>
              <a:t>máu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tán</a:t>
            </a:r>
            <a:r>
              <a:rPr lang="en-US" b="1" dirty="0"/>
              <a:t> </a:t>
            </a:r>
            <a:r>
              <a:rPr lang="en-US" b="1" dirty="0" err="1"/>
              <a:t>huyết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máu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đông</a:t>
            </a:r>
            <a:r>
              <a:rPr lang="en-US" b="1" dirty="0"/>
              <a:t> CÓ THỂ CẢI THIỆN ĐƯỢC</a:t>
            </a:r>
          </a:p>
        </p:txBody>
      </p:sp>
    </p:spTree>
    <p:extLst>
      <p:ext uri="{BB962C8B-B14F-4D97-AF65-F5344CB8AC3E}">
        <p14:creationId xmlns:p14="http://schemas.microsoft.com/office/powerpoint/2010/main" val="184096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1" y="990600"/>
            <a:ext cx="6315075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9888" y="2667000"/>
            <a:ext cx="6477000" cy="33239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NGUYÊN NHÂN MẪU MÁU BỊ TÁN HUYẾT</a:t>
            </a:r>
            <a:r>
              <a:rPr lang="en-US" sz="2000" dirty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cỡ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tiêm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lý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/>
              <a:t>Trộn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/>
              <a:t>Hút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mạnh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dây</a:t>
            </a:r>
            <a:r>
              <a:rPr lang="en-US" sz="2000" dirty="0"/>
              <a:t> </a:t>
            </a:r>
            <a:r>
              <a:rPr lang="en-US" sz="2000" dirty="0" err="1"/>
              <a:t>thắt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khó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93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6086475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2766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Kim </a:t>
            </a:r>
            <a:r>
              <a:rPr lang="en-US" sz="2400" dirty="0" err="1"/>
              <a:t>tiêm</a:t>
            </a:r>
            <a:r>
              <a:rPr lang="en-US" sz="2400" dirty="0"/>
              <a:t>: 20-22 gauge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bướm</a:t>
            </a:r>
            <a:r>
              <a:rPr lang="en-US" sz="2400" dirty="0"/>
              <a:t>,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ấm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304800"/>
            <a:ext cx="160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KIM TIÊM</a:t>
            </a:r>
          </a:p>
        </p:txBody>
      </p:sp>
    </p:spTree>
    <p:extLst>
      <p:ext uri="{BB962C8B-B14F-4D97-AF65-F5344CB8AC3E}">
        <p14:creationId xmlns:p14="http://schemas.microsoft.com/office/powerpoint/2010/main" val="58532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2133316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609600"/>
            <a:ext cx="3810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Trộn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(sample inversion)</a:t>
            </a:r>
          </a:p>
        </p:txBody>
      </p:sp>
      <p:pic>
        <p:nvPicPr>
          <p:cNvPr id="5126" name="Picture 6" descr="소야그린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18821"/>
            <a:ext cx="3352800" cy="30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267200" y="1905000"/>
            <a:ext cx="4114800" cy="3505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33800" y="1752600"/>
            <a:ext cx="4495800" cy="3657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62500" y="1254664"/>
            <a:ext cx="2819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lắc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379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3797"/>
            <a:ext cx="6800850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191" y="2590800"/>
            <a:ext cx="6400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máu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máu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bệnh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rời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3657600"/>
            <a:ext cx="358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60" dirty="0" err="1">
                <a:solidFill>
                  <a:srgbClr val="11111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Underfilling</a:t>
            </a:r>
            <a:r>
              <a:rPr lang="en-US" spc="60" dirty="0">
                <a:solidFill>
                  <a:srgbClr val="11111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doesn't just affect heparin tubes, but EDTA and citrate tubes as well. Citrate tubes for </a:t>
            </a:r>
            <a:r>
              <a:rPr lang="en-US" spc="60" dirty="0" err="1">
                <a:solidFill>
                  <a:srgbClr val="11111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coag</a:t>
            </a:r>
            <a:r>
              <a:rPr lang="en-US" spc="60" dirty="0">
                <a:solidFill>
                  <a:srgbClr val="11111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especially sensitive to </a:t>
            </a:r>
            <a:r>
              <a:rPr lang="en-US" spc="60" dirty="0" err="1">
                <a:solidFill>
                  <a:srgbClr val="11111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underfilling</a:t>
            </a:r>
            <a:r>
              <a:rPr lang="en-US" spc="60" dirty="0">
                <a:solidFill>
                  <a:srgbClr val="11111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can produce wildly inaccurate </a:t>
            </a:r>
            <a:r>
              <a:rPr lang="en-US" spc="60" dirty="0" err="1">
                <a:solidFill>
                  <a:srgbClr val="11111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en-US" spc="60" dirty="0">
                <a:solidFill>
                  <a:srgbClr val="11111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results when just 10% </a:t>
            </a:r>
            <a:r>
              <a:rPr lang="en-US" spc="60" dirty="0" err="1">
                <a:solidFill>
                  <a:srgbClr val="11111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underfilled</a:t>
            </a:r>
            <a:r>
              <a:rPr lang="en-US" spc="60" dirty="0">
                <a:solidFill>
                  <a:srgbClr val="11111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pc="60" dirty="0">
                <a:solidFill>
                  <a:srgbClr val="B01717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6576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hưởng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tube Heparin,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hưởng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tubes EDTA, </a:t>
            </a:r>
            <a:r>
              <a:rPr lang="en-US" sz="2400" dirty="0" err="1"/>
              <a:t>và</a:t>
            </a:r>
            <a:r>
              <a:rPr lang="en-US" sz="2400" dirty="0"/>
              <a:t> Citrate.</a:t>
            </a:r>
          </a:p>
          <a:p>
            <a:r>
              <a:rPr lang="en-US" sz="2400" dirty="0"/>
              <a:t>Tube citrate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nhạy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thiếu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,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aPTT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10%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2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6" y="290465"/>
            <a:ext cx="6253162" cy="16476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060" y="2362200"/>
            <a:ext cx="36405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Barlow"/>
              </a:rPr>
              <a:t>The staff member on warfarin has a treatment range of 2-3, the normal result was 2.3 but with a sample only ¾ full the result rose to 2.8. When the half full sample was tested the result had increased to 3.4 which would have lead to a decrease in warfarin dose, running the risk of under anticoagulation and subsequent risk of thrombosis 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7526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,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warfarin  </a:t>
            </a:r>
            <a:r>
              <a:rPr lang="en-US" dirty="0" err="1"/>
              <a:t>cần</a:t>
            </a:r>
            <a:r>
              <a:rPr lang="en-US" dirty="0"/>
              <a:t> duy </a:t>
            </a:r>
            <a:r>
              <a:rPr lang="en-US" dirty="0" err="1"/>
              <a:t>trì</a:t>
            </a:r>
            <a:r>
              <a:rPr lang="en-US" dirty="0"/>
              <a:t> INR </a:t>
            </a:r>
            <a:r>
              <a:rPr lang="en-US" dirty="0" err="1"/>
              <a:t>khoảng</a:t>
            </a:r>
            <a:r>
              <a:rPr lang="en-US" dirty="0"/>
              <a:t> 2.3.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¾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2.8,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½ tube: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3.4: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liều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3400259"/>
            <a:ext cx="4267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Năm</a:t>
            </a:r>
            <a:r>
              <a:rPr lang="en-US" sz="2400" dirty="0"/>
              <a:t> 2022, </a:t>
            </a:r>
            <a:r>
              <a:rPr lang="en-US" sz="2400" dirty="0" err="1"/>
              <a:t>khoa</a:t>
            </a:r>
            <a:r>
              <a:rPr lang="en-US" sz="2400" dirty="0"/>
              <a:t> XN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hưởng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tube </a:t>
            </a:r>
            <a:r>
              <a:rPr lang="en-US" sz="2400" dirty="0" err="1"/>
              <a:t>máu</a:t>
            </a:r>
            <a:r>
              <a:rPr lang="en-US" sz="2400" dirty="0"/>
              <a:t> citrate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chênh</a:t>
            </a:r>
            <a:r>
              <a:rPr lang="en-US" sz="2400" dirty="0"/>
              <a:t> </a:t>
            </a:r>
            <a:r>
              <a:rPr lang="en-US" sz="2400" dirty="0" err="1"/>
              <a:t>lệch</a:t>
            </a:r>
            <a:r>
              <a:rPr lang="en-US" sz="2400" dirty="0"/>
              <a:t> &gt; 10%,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chối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lưỡng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tube CITRATE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37496" y="652630"/>
            <a:ext cx="3200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Mẫu</a:t>
            </a:r>
            <a:r>
              <a:rPr lang="en-US" sz="2000" b="1" dirty="0"/>
              <a:t> </a:t>
            </a:r>
            <a:r>
              <a:rPr lang="en-US" sz="2000" b="1" dirty="0" err="1"/>
              <a:t>đông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 </a:t>
            </a:r>
            <a:r>
              <a:rPr lang="en-US" sz="2000" b="1" dirty="0" err="1"/>
              <a:t>rút</a:t>
            </a:r>
            <a:r>
              <a:rPr lang="en-US" sz="2000" b="1" dirty="0"/>
              <a:t> </a:t>
            </a:r>
            <a:r>
              <a:rPr lang="en-US" sz="2000" b="1" dirty="0" err="1"/>
              <a:t>ngắn</a:t>
            </a:r>
            <a:r>
              <a:rPr lang="en-US" sz="2000" b="1" dirty="0"/>
              <a:t> </a:t>
            </a:r>
            <a:r>
              <a:rPr lang="en-US" sz="2000" b="1" dirty="0" err="1"/>
              <a:t>lại</a:t>
            </a:r>
            <a:r>
              <a:rPr lang="en-US" sz="2000" b="1" dirty="0"/>
              <a:t>. </a:t>
            </a:r>
            <a:r>
              <a:rPr lang="en-US" sz="2000" b="1" dirty="0" err="1"/>
              <a:t>Tại</a:t>
            </a:r>
            <a:r>
              <a:rPr lang="en-US" sz="2000" b="1" dirty="0"/>
              <a:t> </a:t>
            </a:r>
            <a:r>
              <a:rPr lang="en-US" sz="2000" b="1" dirty="0" err="1"/>
              <a:t>sao</a:t>
            </a:r>
            <a:r>
              <a:rPr lang="en-US" sz="2000" b="1" dirty="0"/>
              <a:t> </a:t>
            </a:r>
            <a:r>
              <a:rPr lang="en-US" sz="2000" b="1" dirty="0" err="1"/>
              <a:t>xảy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r>
              <a:rPr lang="en-US" sz="2000" b="1" dirty="0"/>
              <a:t>? </a:t>
            </a:r>
            <a:r>
              <a:rPr lang="en-US" sz="2000" b="1" dirty="0" err="1"/>
              <a:t>Tại</a:t>
            </a:r>
            <a:r>
              <a:rPr lang="en-US" sz="2000" b="1" dirty="0"/>
              <a:t> </a:t>
            </a:r>
            <a:r>
              <a:rPr lang="en-US" sz="2000" b="1" dirty="0" err="1"/>
              <a:t>sao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vấn</a:t>
            </a:r>
            <a:r>
              <a:rPr lang="en-US" sz="2000" b="1" dirty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 </a:t>
            </a:r>
            <a:r>
              <a:rPr lang="en-US" sz="2000" b="1" dirty="0" err="1"/>
              <a:t>phức</a:t>
            </a:r>
            <a:r>
              <a:rPr lang="en-US" sz="2000" b="1" dirty="0"/>
              <a:t> </a:t>
            </a:r>
            <a:r>
              <a:rPr lang="en-US" sz="2000" b="1" dirty="0" err="1"/>
              <a:t>tạp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193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5519"/>
            <a:ext cx="2327260" cy="2824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64908"/>
            <a:ext cx="2981325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657600"/>
            <a:ext cx="3009900" cy="1457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81000"/>
            <a:ext cx="4800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tube </a:t>
            </a:r>
            <a:r>
              <a:rPr lang="en-US" sz="2400" b="1" dirty="0" err="1"/>
              <a:t>máu</a:t>
            </a:r>
            <a:r>
              <a:rPr lang="en-US" sz="2400" b="1" dirty="0"/>
              <a:t> 0.5 ml </a:t>
            </a:r>
            <a:r>
              <a:rPr lang="en-US" sz="2400" b="1" dirty="0" err="1"/>
              <a:t>và</a:t>
            </a:r>
            <a:r>
              <a:rPr lang="en-US" sz="2400" b="1" dirty="0"/>
              <a:t> 1 ml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bệnh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trẻ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610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6543675" cy="103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903" y="1247347"/>
            <a:ext cx="3962400" cy="390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5800" y="1724164"/>
            <a:ext cx="3886200" cy="44319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Lỗi</a:t>
            </a:r>
            <a:r>
              <a:rPr lang="en-US" sz="2000" b="1" dirty="0"/>
              <a:t> </a:t>
            </a:r>
            <a:r>
              <a:rPr lang="en-US" sz="2000" b="1" dirty="0" err="1"/>
              <a:t>tiền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tích</a:t>
            </a:r>
            <a:r>
              <a:rPr lang="en-US" sz="2000" b="1" dirty="0"/>
              <a:t> </a:t>
            </a:r>
            <a:r>
              <a:rPr lang="en-US" sz="2000" b="1" dirty="0" err="1"/>
              <a:t>gây</a:t>
            </a:r>
            <a:r>
              <a:rPr lang="en-US" sz="2000" b="1" dirty="0"/>
              <a:t> </a:t>
            </a:r>
            <a:r>
              <a:rPr lang="en-US" sz="2000" b="1" dirty="0" err="1"/>
              <a:t>tán</a:t>
            </a:r>
            <a:r>
              <a:rPr lang="en-US" sz="2000" b="1" dirty="0"/>
              <a:t> </a:t>
            </a:r>
            <a:r>
              <a:rPr lang="en-US" sz="2000" b="1" dirty="0" err="1"/>
              <a:t>huyết</a:t>
            </a:r>
            <a:r>
              <a:rPr lang="en-US" sz="2000" b="1" dirty="0"/>
              <a:t> </a:t>
            </a:r>
            <a:r>
              <a:rPr lang="en-US" sz="2000" b="1" dirty="0" err="1"/>
              <a:t>mẫu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tại</a:t>
            </a:r>
            <a:r>
              <a:rPr lang="en-US" sz="2000" b="1" dirty="0"/>
              <a:t> </a:t>
            </a:r>
            <a:r>
              <a:rPr lang="en-US" sz="2000" b="1" dirty="0" err="1"/>
              <a:t>khoa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cứu</a:t>
            </a:r>
            <a:endParaRPr lang="en-US" sz="2000" b="1" dirty="0"/>
          </a:p>
          <a:p>
            <a:r>
              <a:rPr lang="en-US" sz="2000" b="1" dirty="0" err="1"/>
              <a:t>Khoa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Cứu</a:t>
            </a:r>
            <a:r>
              <a:rPr lang="en-US" sz="2000" b="1" dirty="0"/>
              <a:t>, BV Cleveland, Mỹ</a:t>
            </a:r>
          </a:p>
          <a:p>
            <a:endParaRPr lang="en-US" dirty="0"/>
          </a:p>
          <a:p>
            <a:r>
              <a:rPr lang="en-US" b="1" dirty="0" err="1"/>
              <a:t>Tỷ</a:t>
            </a:r>
            <a:r>
              <a:rPr lang="en-US" b="1" dirty="0"/>
              <a:t> </a:t>
            </a:r>
            <a:r>
              <a:rPr lang="en-US" b="1" dirty="0" err="1"/>
              <a:t>lệ</a:t>
            </a:r>
            <a:r>
              <a:rPr lang="en-US" b="1" dirty="0"/>
              <a:t> </a:t>
            </a:r>
            <a:r>
              <a:rPr lang="en-US" b="1" dirty="0" err="1"/>
              <a:t>tán</a:t>
            </a:r>
            <a:r>
              <a:rPr lang="en-US" b="1" dirty="0"/>
              <a:t> </a:t>
            </a:r>
            <a:r>
              <a:rPr lang="en-US" b="1" dirty="0" err="1"/>
              <a:t>huyết</a:t>
            </a:r>
            <a:r>
              <a:rPr lang="en-US" b="1" dirty="0"/>
              <a:t> </a:t>
            </a:r>
            <a:r>
              <a:rPr lang="en-US" b="1" dirty="0" err="1"/>
              <a:t>tại</a:t>
            </a:r>
            <a:r>
              <a:rPr lang="en-US" b="1" dirty="0"/>
              <a:t> </a:t>
            </a:r>
            <a:r>
              <a:rPr lang="en-US" b="1" dirty="0" err="1"/>
              <a:t>khoa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cứu</a:t>
            </a:r>
            <a:r>
              <a:rPr lang="en-US" b="1" dirty="0"/>
              <a:t>: 10% (5439/54531), </a:t>
            </a:r>
            <a:r>
              <a:rPr lang="en-US" b="1" dirty="0" err="1"/>
              <a:t>năm</a:t>
            </a:r>
            <a:r>
              <a:rPr lang="en-US" b="1" dirty="0"/>
              <a:t> 2024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b="1" dirty="0"/>
              <a:t>1. So </a:t>
            </a:r>
            <a:r>
              <a:rPr lang="en-US" sz="2000" b="1" dirty="0" err="1"/>
              <a:t>sánh</a:t>
            </a:r>
            <a:r>
              <a:rPr lang="en-US" sz="2000" b="1" dirty="0"/>
              <a:t> </a:t>
            </a:r>
            <a:r>
              <a:rPr lang="en-US" sz="2000" b="1" dirty="0" err="1"/>
              <a:t>rút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trực</a:t>
            </a:r>
            <a:r>
              <a:rPr lang="en-US" sz="2000" b="1" dirty="0"/>
              <a:t> </a:t>
            </a:r>
            <a:r>
              <a:rPr lang="en-US" sz="2000" b="1" dirty="0" err="1"/>
              <a:t>tiếp</a:t>
            </a:r>
            <a:r>
              <a:rPr lang="en-US" sz="2000" b="1" dirty="0"/>
              <a:t> (straight stick) ÍT TÁN HUYẾT HƠN </a:t>
            </a:r>
            <a:r>
              <a:rPr lang="en-US" sz="2000" b="1" dirty="0" err="1"/>
              <a:t>rút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truyền</a:t>
            </a:r>
            <a:r>
              <a:rPr lang="en-US" sz="2000" b="1" dirty="0"/>
              <a:t> </a:t>
            </a:r>
            <a:r>
              <a:rPr lang="en-US" sz="2000" b="1" dirty="0" err="1"/>
              <a:t>tĩnh</a:t>
            </a:r>
            <a:r>
              <a:rPr lang="en-US" sz="2000" b="1" dirty="0"/>
              <a:t> </a:t>
            </a:r>
            <a:r>
              <a:rPr lang="en-US" sz="2000" b="1" dirty="0" err="1"/>
              <a:t>mạch</a:t>
            </a:r>
            <a:r>
              <a:rPr lang="en-US" sz="2000" b="1" dirty="0"/>
              <a:t> (IV lines): 5.4% (33/615) so </a:t>
            </a:r>
            <a:r>
              <a:rPr lang="en-US" sz="2000" b="1" dirty="0" err="1"/>
              <a:t>với</a:t>
            </a:r>
            <a:r>
              <a:rPr lang="en-US" sz="2000" b="1" dirty="0"/>
              <a:t> 10.2% (4821/47266), p &lt; 0.001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958" y="2119838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Emergency Services Institute, Cleveland Clinic, 9500 Euclid Ave, E19, Cleveland,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05200"/>
            <a:ext cx="40671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46B5F19-9FB8-4F8B-B1ED-A328B94E1C35}"/>
              </a:ext>
            </a:extLst>
          </p:cNvPr>
          <p:cNvSpPr txBox="1">
            <a:spLocks/>
          </p:cNvSpPr>
          <p:nvPr/>
        </p:nvSpPr>
        <p:spPr>
          <a:xfrm>
            <a:off x="457200" y="1958975"/>
            <a:ext cx="8305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TỶ LỆ TỪ CHỐI MẪU</a:t>
            </a: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NĂM 2021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1A00361-E5B9-49AB-8BEF-EB79B0FA952E}"/>
              </a:ext>
            </a:extLst>
          </p:cNvPr>
          <p:cNvSpPr txBox="1">
            <a:spLocks/>
          </p:cNvSpPr>
          <p:nvPr/>
        </p:nvSpPr>
        <p:spPr>
          <a:xfrm>
            <a:off x="990600" y="3810000"/>
            <a:ext cx="6781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Hà Thọ Thái</a:t>
            </a:r>
          </a:p>
          <a:p>
            <a:pPr marL="0" indent="0" algn="ctr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Khoa Xét Nghiệm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45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943350" cy="200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5425"/>
            <a:ext cx="4029075" cy="533400"/>
          </a:xfrm>
          <a:prstGeom prst="rect">
            <a:avLst/>
          </a:prstGeom>
        </p:spPr>
      </p:pic>
      <p:pic>
        <p:nvPicPr>
          <p:cNvPr id="1026" name="Picture 2" descr="Veins and cutaneous nerves in the antecubital fossa. Median cubital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362200"/>
            <a:ext cx="34385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4400" y="1537932"/>
            <a:ext cx="3886200" cy="40626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Lỗi</a:t>
            </a:r>
            <a:r>
              <a:rPr lang="en-US" sz="2000" b="1" dirty="0"/>
              <a:t> </a:t>
            </a:r>
            <a:r>
              <a:rPr lang="en-US" sz="2000" b="1" dirty="0" err="1"/>
              <a:t>tiền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tích</a:t>
            </a:r>
            <a:r>
              <a:rPr lang="en-US" sz="2000" b="1" dirty="0"/>
              <a:t> </a:t>
            </a:r>
            <a:r>
              <a:rPr lang="en-US" sz="2000" b="1" dirty="0" err="1"/>
              <a:t>gây</a:t>
            </a:r>
            <a:r>
              <a:rPr lang="en-US" sz="2000" b="1" dirty="0"/>
              <a:t> </a:t>
            </a:r>
            <a:r>
              <a:rPr lang="en-US" sz="2000" b="1" dirty="0" err="1"/>
              <a:t>tán</a:t>
            </a:r>
            <a:r>
              <a:rPr lang="en-US" sz="2000" b="1" dirty="0"/>
              <a:t> </a:t>
            </a:r>
            <a:r>
              <a:rPr lang="en-US" sz="2000" b="1" dirty="0" err="1"/>
              <a:t>huyết</a:t>
            </a:r>
            <a:r>
              <a:rPr lang="en-US" sz="2000" b="1" dirty="0"/>
              <a:t> </a:t>
            </a:r>
            <a:r>
              <a:rPr lang="en-US" sz="2000" b="1" dirty="0" err="1"/>
              <a:t>mẫu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tại</a:t>
            </a:r>
            <a:r>
              <a:rPr lang="en-US" sz="2000" b="1" dirty="0"/>
              <a:t> </a:t>
            </a:r>
            <a:r>
              <a:rPr lang="en-US" sz="2000" b="1" dirty="0" err="1"/>
              <a:t>khoa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cứu</a:t>
            </a:r>
            <a:endParaRPr lang="en-US" sz="2000" b="1" dirty="0"/>
          </a:p>
          <a:p>
            <a:r>
              <a:rPr lang="en-US" sz="2000" b="1" dirty="0" err="1"/>
              <a:t>Khoa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Cứu</a:t>
            </a:r>
            <a:r>
              <a:rPr lang="en-US" sz="2000" b="1" dirty="0"/>
              <a:t>, BV Cleveland, Mỹ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b="1" dirty="0"/>
              <a:t>2.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lấy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qua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truyền</a:t>
            </a:r>
            <a:r>
              <a:rPr lang="en-US" sz="2000" b="1" dirty="0"/>
              <a:t> TM (IV lines), </a:t>
            </a:r>
            <a:r>
              <a:rPr lang="en-US" sz="2000" b="1" dirty="0" err="1"/>
              <a:t>vị</a:t>
            </a:r>
            <a:r>
              <a:rPr lang="en-US" sz="2000" b="1" dirty="0"/>
              <a:t> </a:t>
            </a:r>
            <a:r>
              <a:rPr lang="en-US" sz="2000" b="1" dirty="0" err="1"/>
              <a:t>trí</a:t>
            </a:r>
            <a:r>
              <a:rPr lang="en-US" sz="2000" b="1" dirty="0"/>
              <a:t> </a:t>
            </a:r>
            <a:r>
              <a:rPr lang="en-US" sz="2000" b="1" dirty="0" err="1"/>
              <a:t>tĩnh</a:t>
            </a:r>
            <a:r>
              <a:rPr lang="en-US" sz="2000" b="1" dirty="0"/>
              <a:t> </a:t>
            </a:r>
            <a:r>
              <a:rPr lang="en-US" sz="2000" b="1" dirty="0" err="1"/>
              <a:t>mạch</a:t>
            </a:r>
            <a:r>
              <a:rPr lang="en-US" sz="2000" b="1" dirty="0"/>
              <a:t> </a:t>
            </a:r>
            <a:r>
              <a:rPr lang="en-US" sz="2000" b="1" dirty="0" err="1"/>
              <a:t>cẳng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ít</a:t>
            </a:r>
            <a:r>
              <a:rPr lang="en-US" sz="2000" b="1" dirty="0"/>
              <a:t> </a:t>
            </a:r>
            <a:r>
              <a:rPr lang="en-US" sz="2000" b="1" dirty="0" err="1"/>
              <a:t>gây</a:t>
            </a:r>
            <a:r>
              <a:rPr lang="en-US" sz="2000" b="1" dirty="0"/>
              <a:t> </a:t>
            </a:r>
            <a:r>
              <a:rPr lang="en-US" sz="2000" b="1" dirty="0" err="1"/>
              <a:t>tán</a:t>
            </a:r>
            <a:r>
              <a:rPr lang="en-US" sz="2000" b="1" dirty="0"/>
              <a:t> </a:t>
            </a:r>
            <a:r>
              <a:rPr lang="en-US" sz="2000" b="1" dirty="0" err="1"/>
              <a:t>huyết</a:t>
            </a:r>
            <a:r>
              <a:rPr lang="en-US" sz="2000" b="1" dirty="0"/>
              <a:t> (7.4% [2117/28786]) so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vị</a:t>
            </a:r>
            <a:r>
              <a:rPr lang="en-US" sz="2000" b="1" dirty="0"/>
              <a:t> </a:t>
            </a:r>
            <a:r>
              <a:rPr lang="en-US" sz="2000" b="1" dirty="0" err="1"/>
              <a:t>trí</a:t>
            </a:r>
            <a:r>
              <a:rPr lang="en-US" sz="2000" b="1" dirty="0"/>
              <a:t> </a:t>
            </a:r>
            <a:r>
              <a:rPr lang="en-US" sz="2000" b="1" dirty="0" err="1"/>
              <a:t>khác</a:t>
            </a:r>
            <a:r>
              <a:rPr lang="en-US" sz="2000" b="1" dirty="0"/>
              <a:t> (14.6% [2622/17960]), p &lt; 0.001</a:t>
            </a:r>
          </a:p>
        </p:txBody>
      </p:sp>
    </p:spTree>
    <p:extLst>
      <p:ext uri="{BB962C8B-B14F-4D97-AF65-F5344CB8AC3E}">
        <p14:creationId xmlns:p14="http://schemas.microsoft.com/office/powerpoint/2010/main" val="180398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0"/>
            <a:ext cx="3981450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537932"/>
            <a:ext cx="3886200" cy="36009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Lỗi</a:t>
            </a:r>
            <a:r>
              <a:rPr lang="en-US" sz="2000" b="1" dirty="0"/>
              <a:t> </a:t>
            </a:r>
            <a:r>
              <a:rPr lang="en-US" sz="2000" b="1" dirty="0" err="1"/>
              <a:t>tiền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tích</a:t>
            </a:r>
            <a:r>
              <a:rPr lang="en-US" sz="2000" b="1" dirty="0"/>
              <a:t> </a:t>
            </a:r>
            <a:r>
              <a:rPr lang="en-US" sz="2000" b="1" dirty="0" err="1"/>
              <a:t>gây</a:t>
            </a:r>
            <a:r>
              <a:rPr lang="en-US" sz="2000" b="1" dirty="0"/>
              <a:t> </a:t>
            </a:r>
            <a:r>
              <a:rPr lang="en-US" sz="2000" b="1" dirty="0" err="1"/>
              <a:t>tán</a:t>
            </a:r>
            <a:r>
              <a:rPr lang="en-US" sz="2000" b="1" dirty="0"/>
              <a:t> </a:t>
            </a:r>
            <a:r>
              <a:rPr lang="en-US" sz="2000" b="1" dirty="0" err="1"/>
              <a:t>huyết</a:t>
            </a:r>
            <a:r>
              <a:rPr lang="en-US" sz="2000" b="1" dirty="0"/>
              <a:t> </a:t>
            </a:r>
            <a:r>
              <a:rPr lang="en-US" sz="2000" b="1" dirty="0" err="1"/>
              <a:t>mẫu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tại</a:t>
            </a:r>
            <a:r>
              <a:rPr lang="en-US" sz="2000" b="1" dirty="0"/>
              <a:t> </a:t>
            </a:r>
            <a:r>
              <a:rPr lang="en-US" sz="2000" b="1" dirty="0" err="1"/>
              <a:t>khoa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cứu</a:t>
            </a:r>
            <a:endParaRPr lang="en-US" sz="2000" b="1" dirty="0"/>
          </a:p>
          <a:p>
            <a:r>
              <a:rPr lang="en-US" sz="2000" b="1" dirty="0" err="1"/>
              <a:t>Khoa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Cứu</a:t>
            </a:r>
            <a:r>
              <a:rPr lang="en-US" sz="2000" b="1" dirty="0"/>
              <a:t>, BV Cleveland, Mỹ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b="1" dirty="0"/>
              <a:t>3. So </a:t>
            </a:r>
            <a:r>
              <a:rPr lang="en-US" sz="2000" b="1" dirty="0" err="1"/>
              <a:t>sánh</a:t>
            </a:r>
            <a:r>
              <a:rPr lang="en-US" sz="2000" b="1" dirty="0"/>
              <a:t> </a:t>
            </a:r>
            <a:r>
              <a:rPr lang="en-US" sz="2000" b="1" dirty="0" err="1"/>
              <a:t>lấy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syringes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lấy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tube </a:t>
            </a:r>
            <a:r>
              <a:rPr lang="en-US" sz="2000" b="1" dirty="0" err="1"/>
              <a:t>chân</a:t>
            </a:r>
            <a:r>
              <a:rPr lang="en-US" sz="2000" b="1" dirty="0"/>
              <a:t> </a:t>
            </a:r>
            <a:r>
              <a:rPr lang="en-US" sz="2000" b="1" dirty="0" err="1"/>
              <a:t>không</a:t>
            </a:r>
            <a:r>
              <a:rPr lang="en-US" sz="2000" b="1" dirty="0"/>
              <a:t> (vacuum), </a:t>
            </a:r>
            <a:r>
              <a:rPr lang="en-US" sz="2000" b="1" dirty="0" err="1"/>
              <a:t>tán</a:t>
            </a:r>
            <a:r>
              <a:rPr lang="en-US" sz="2000" b="1" dirty="0"/>
              <a:t> </a:t>
            </a:r>
            <a:r>
              <a:rPr lang="en-US" sz="2000" b="1" dirty="0" err="1"/>
              <a:t>huyết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13% (92/705) so </a:t>
            </a:r>
            <a:r>
              <a:rPr lang="en-US" sz="2000" b="1" dirty="0" err="1"/>
              <a:t>với</a:t>
            </a:r>
            <a:r>
              <a:rPr lang="en-US" sz="2000" b="1" dirty="0"/>
              <a:t> 11% (1820/16590), p = 0.09, 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khác</a:t>
            </a:r>
            <a:r>
              <a:rPr lang="en-US" sz="2000" b="1" dirty="0"/>
              <a:t> </a:t>
            </a:r>
            <a:r>
              <a:rPr lang="en-US" sz="2000" b="1" dirty="0" err="1"/>
              <a:t>biệt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58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31" y="3107592"/>
            <a:ext cx="40005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957502"/>
            <a:ext cx="3886200" cy="49859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Lỗi</a:t>
            </a:r>
            <a:r>
              <a:rPr lang="en-US" sz="2000" b="1" dirty="0"/>
              <a:t> </a:t>
            </a:r>
            <a:r>
              <a:rPr lang="en-US" sz="2000" b="1" dirty="0" err="1"/>
              <a:t>tiền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tích</a:t>
            </a:r>
            <a:r>
              <a:rPr lang="en-US" sz="2000" b="1" dirty="0"/>
              <a:t> </a:t>
            </a:r>
            <a:r>
              <a:rPr lang="en-US" sz="2000" b="1" dirty="0" err="1"/>
              <a:t>gây</a:t>
            </a:r>
            <a:r>
              <a:rPr lang="en-US" sz="2000" b="1" dirty="0"/>
              <a:t> </a:t>
            </a:r>
            <a:r>
              <a:rPr lang="en-US" sz="2000" b="1" dirty="0" err="1"/>
              <a:t>tán</a:t>
            </a:r>
            <a:r>
              <a:rPr lang="en-US" sz="2000" b="1" dirty="0"/>
              <a:t> </a:t>
            </a:r>
            <a:r>
              <a:rPr lang="en-US" sz="2000" b="1" dirty="0" err="1"/>
              <a:t>huyết</a:t>
            </a:r>
            <a:r>
              <a:rPr lang="en-US" sz="2000" b="1" dirty="0"/>
              <a:t> </a:t>
            </a:r>
            <a:r>
              <a:rPr lang="en-US" sz="2000" b="1" dirty="0" err="1"/>
              <a:t>mẫu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tại</a:t>
            </a:r>
            <a:r>
              <a:rPr lang="en-US" sz="2000" b="1" dirty="0"/>
              <a:t> </a:t>
            </a:r>
            <a:r>
              <a:rPr lang="en-US" sz="2000" b="1" dirty="0" err="1"/>
              <a:t>khoa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cứu</a:t>
            </a:r>
            <a:endParaRPr lang="en-US" sz="2000" b="1" dirty="0"/>
          </a:p>
          <a:p>
            <a:r>
              <a:rPr lang="en-US" sz="2000" b="1" dirty="0" err="1"/>
              <a:t>Khoa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Cứu</a:t>
            </a:r>
            <a:r>
              <a:rPr lang="en-US" sz="2000" b="1" dirty="0"/>
              <a:t>, BV Cleveland, Mỹ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b="1" dirty="0"/>
              <a:t>4. So </a:t>
            </a:r>
            <a:r>
              <a:rPr lang="en-US" sz="2000" b="1" dirty="0" err="1"/>
              <a:t>sánh</a:t>
            </a:r>
            <a:r>
              <a:rPr lang="en-US" sz="2000" b="1" dirty="0"/>
              <a:t> </a:t>
            </a:r>
            <a:r>
              <a:rPr lang="en-US" sz="2000" b="1" dirty="0" err="1"/>
              <a:t>lấy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 err="1"/>
              <a:t>kim</a:t>
            </a:r>
            <a:r>
              <a:rPr lang="en-US" sz="2000" b="1" dirty="0"/>
              <a:t> </a:t>
            </a:r>
            <a:r>
              <a:rPr lang="en-US" sz="2000" b="1" dirty="0" err="1"/>
              <a:t>chích</a:t>
            </a:r>
            <a:r>
              <a:rPr lang="en-US" sz="2000" b="1" dirty="0"/>
              <a:t> </a:t>
            </a:r>
            <a:r>
              <a:rPr lang="en-US" sz="2000" b="1" dirty="0" err="1"/>
              <a:t>kích</a:t>
            </a:r>
            <a:r>
              <a:rPr lang="en-US" sz="2000" b="1" dirty="0"/>
              <a:t> </a:t>
            </a:r>
            <a:r>
              <a:rPr lang="en-US" sz="2000" b="1" dirty="0" err="1"/>
              <a:t>cở</a:t>
            </a:r>
            <a:r>
              <a:rPr lang="en-US" sz="2000" b="1" dirty="0"/>
              <a:t> </a:t>
            </a:r>
            <a:r>
              <a:rPr lang="en-US" sz="2000" b="1" dirty="0" err="1"/>
              <a:t>lớn</a:t>
            </a:r>
            <a:r>
              <a:rPr lang="en-US" sz="2000" b="1" dirty="0"/>
              <a:t> so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kim</a:t>
            </a:r>
            <a:r>
              <a:rPr lang="en-US" sz="2000" b="1" dirty="0"/>
              <a:t> </a:t>
            </a:r>
            <a:r>
              <a:rPr lang="en-US" sz="2000" b="1" dirty="0" err="1"/>
              <a:t>kích</a:t>
            </a:r>
            <a:r>
              <a:rPr lang="en-US" sz="2000" b="1" dirty="0"/>
              <a:t> </a:t>
            </a:r>
            <a:r>
              <a:rPr lang="en-US" sz="2000" b="1" dirty="0" err="1"/>
              <a:t>cỡ</a:t>
            </a:r>
            <a:r>
              <a:rPr lang="en-US" sz="2000" b="1" dirty="0"/>
              <a:t> </a:t>
            </a:r>
            <a:r>
              <a:rPr lang="en-US" sz="2000" b="1" dirty="0" err="1"/>
              <a:t>nhỏ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lấy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qua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truyền</a:t>
            </a:r>
            <a:r>
              <a:rPr lang="en-US" sz="2000" b="1" dirty="0"/>
              <a:t> TM (IV line),   </a:t>
            </a:r>
            <a:r>
              <a:rPr lang="en-US" sz="2000" b="1" dirty="0" err="1"/>
              <a:t>kim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kích</a:t>
            </a:r>
            <a:r>
              <a:rPr lang="en-US" sz="2000" b="1" dirty="0"/>
              <a:t> </a:t>
            </a:r>
            <a:r>
              <a:rPr lang="en-US" sz="2000" b="1" dirty="0" err="1"/>
              <a:t>cỡ</a:t>
            </a:r>
            <a:r>
              <a:rPr lang="en-US" sz="2000" b="1" dirty="0"/>
              <a:t> </a:t>
            </a:r>
            <a:r>
              <a:rPr lang="en-US" sz="2000" b="1" dirty="0" err="1"/>
              <a:t>lớn</a:t>
            </a:r>
            <a:r>
              <a:rPr lang="en-US" sz="2000" b="1" dirty="0"/>
              <a:t> (gauge 20 </a:t>
            </a:r>
            <a:r>
              <a:rPr lang="en-US" sz="2000" b="1" dirty="0" err="1"/>
              <a:t>trở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r>
              <a:rPr lang="en-US" sz="2000" b="1" dirty="0"/>
              <a:t>)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tỷ</a:t>
            </a:r>
            <a:r>
              <a:rPr lang="en-US" sz="2000" b="1" dirty="0"/>
              <a:t> </a:t>
            </a:r>
            <a:r>
              <a:rPr lang="en-US" sz="2000" b="1" dirty="0" err="1"/>
              <a:t>lệ</a:t>
            </a:r>
            <a:r>
              <a:rPr lang="en-US" sz="2000" b="1" dirty="0"/>
              <a:t> </a:t>
            </a:r>
            <a:r>
              <a:rPr lang="en-US" sz="2000" b="1" dirty="0" err="1"/>
              <a:t>tán</a:t>
            </a:r>
            <a:r>
              <a:rPr lang="en-US" sz="2000" b="1" dirty="0"/>
              <a:t> </a:t>
            </a:r>
            <a:r>
              <a:rPr lang="en-US" sz="2000" b="1" dirty="0" err="1"/>
              <a:t>huyết</a:t>
            </a:r>
            <a:r>
              <a:rPr lang="en-US" sz="2000" b="1" dirty="0"/>
              <a:t> </a:t>
            </a:r>
            <a:r>
              <a:rPr lang="en-US" sz="2000" b="1" dirty="0" err="1"/>
              <a:t>thấp</a:t>
            </a:r>
            <a:r>
              <a:rPr lang="en-US" sz="2000" b="1" dirty="0"/>
              <a:t> (9.3% [3882/41571]) so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kim</a:t>
            </a:r>
            <a:r>
              <a:rPr lang="en-US" sz="2000" b="1" dirty="0"/>
              <a:t> </a:t>
            </a:r>
            <a:r>
              <a:rPr lang="en-US" sz="2000" b="1" dirty="0" err="1"/>
              <a:t>nhỏ</a:t>
            </a:r>
            <a:r>
              <a:rPr lang="en-US" sz="2000" b="1" dirty="0"/>
              <a:t> (gauze 21 </a:t>
            </a:r>
            <a:r>
              <a:rPr lang="en-US" sz="2000" b="1" dirty="0" err="1"/>
              <a:t>trở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r>
              <a:rPr lang="en-US" sz="2000" b="1" dirty="0"/>
              <a:t>) </a:t>
            </a:r>
            <a:r>
              <a:rPr lang="en-US" sz="2000" b="1" dirty="0" err="1"/>
              <a:t>tỷ</a:t>
            </a:r>
            <a:r>
              <a:rPr lang="en-US" sz="2000" b="1" dirty="0"/>
              <a:t> </a:t>
            </a:r>
            <a:r>
              <a:rPr lang="en-US" sz="2000" b="1" dirty="0" err="1"/>
              <a:t>lệ</a:t>
            </a:r>
            <a:r>
              <a:rPr lang="en-US" sz="2000" b="1" dirty="0"/>
              <a:t> </a:t>
            </a:r>
            <a:r>
              <a:rPr lang="en-US" sz="2000" b="1" dirty="0" err="1"/>
              <a:t>tán</a:t>
            </a:r>
            <a:r>
              <a:rPr lang="en-US" sz="2000" b="1" dirty="0"/>
              <a:t> </a:t>
            </a:r>
            <a:r>
              <a:rPr lang="en-US" sz="2000" b="1" dirty="0" err="1"/>
              <a:t>huyết</a:t>
            </a:r>
            <a:r>
              <a:rPr lang="en-US" sz="2000" b="1" dirty="0"/>
              <a:t> 16.7% (939/5633).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540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(5) 21-gauge IV line or smaller versus larger sizes (IV draws only)</a:t>
            </a:r>
          </a:p>
        </p:txBody>
      </p:sp>
      <p:pic>
        <p:nvPicPr>
          <p:cNvPr id="2050" name="Picture 2" descr="https://qureshiuniversity.com/various-gau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444"/>
            <a:ext cx="29051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34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3886200" cy="695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957502"/>
            <a:ext cx="3886200" cy="36009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Lỗi</a:t>
            </a:r>
            <a:r>
              <a:rPr lang="en-US" sz="2000" b="1" dirty="0"/>
              <a:t> </a:t>
            </a:r>
            <a:r>
              <a:rPr lang="en-US" sz="2000" b="1" dirty="0" err="1"/>
              <a:t>tiền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tích</a:t>
            </a:r>
            <a:r>
              <a:rPr lang="en-US" sz="2000" b="1" dirty="0"/>
              <a:t> </a:t>
            </a:r>
            <a:r>
              <a:rPr lang="en-US" sz="2000" b="1" dirty="0" err="1"/>
              <a:t>gây</a:t>
            </a:r>
            <a:r>
              <a:rPr lang="en-US" sz="2000" b="1" dirty="0"/>
              <a:t> </a:t>
            </a:r>
            <a:r>
              <a:rPr lang="en-US" sz="2000" b="1" dirty="0" err="1"/>
              <a:t>tán</a:t>
            </a:r>
            <a:r>
              <a:rPr lang="en-US" sz="2000" b="1" dirty="0"/>
              <a:t> </a:t>
            </a:r>
            <a:r>
              <a:rPr lang="en-US" sz="2000" b="1" dirty="0" err="1"/>
              <a:t>huyết</a:t>
            </a:r>
            <a:r>
              <a:rPr lang="en-US" sz="2000" b="1" dirty="0"/>
              <a:t> </a:t>
            </a:r>
            <a:r>
              <a:rPr lang="en-US" sz="2000" b="1" dirty="0" err="1"/>
              <a:t>mẫu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tại</a:t>
            </a:r>
            <a:r>
              <a:rPr lang="en-US" sz="2000" b="1" dirty="0"/>
              <a:t> </a:t>
            </a:r>
            <a:r>
              <a:rPr lang="en-US" sz="2000" b="1" dirty="0" err="1"/>
              <a:t>khoa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cứu</a:t>
            </a:r>
            <a:endParaRPr lang="en-US" sz="2000" b="1" dirty="0"/>
          </a:p>
          <a:p>
            <a:r>
              <a:rPr lang="en-US" sz="2000" b="1" dirty="0" err="1"/>
              <a:t>Khoa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Cứu</a:t>
            </a:r>
            <a:r>
              <a:rPr lang="en-US" sz="2000" b="1" dirty="0"/>
              <a:t>, BV Cleveland, Mỹ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b="1" dirty="0"/>
              <a:t>5. </a:t>
            </a:r>
            <a:r>
              <a:rPr lang="en-US" sz="2000" b="1" dirty="0" err="1"/>
              <a:t>Thời</a:t>
            </a:r>
            <a:r>
              <a:rPr lang="en-US" sz="2000" b="1" dirty="0"/>
              <a:t> </a:t>
            </a:r>
            <a:r>
              <a:rPr lang="en-US" sz="2000" b="1" dirty="0" err="1"/>
              <a:t>gian</a:t>
            </a:r>
            <a:r>
              <a:rPr lang="en-US" sz="2000" b="1" dirty="0"/>
              <a:t> </a:t>
            </a:r>
            <a:r>
              <a:rPr lang="en-US" sz="2000" b="1" dirty="0" err="1"/>
              <a:t>lưu</a:t>
            </a:r>
            <a:r>
              <a:rPr lang="en-US" sz="2000" b="1" dirty="0"/>
              <a:t> </a:t>
            </a:r>
            <a:r>
              <a:rPr lang="en-US" sz="2000" b="1" dirty="0" err="1"/>
              <a:t>dây</a:t>
            </a:r>
            <a:r>
              <a:rPr lang="en-US" sz="2000" b="1" dirty="0"/>
              <a:t> </a:t>
            </a:r>
            <a:r>
              <a:rPr lang="en-US" sz="2000" b="1" dirty="0" err="1"/>
              <a:t>thắt</a:t>
            </a:r>
            <a:r>
              <a:rPr lang="en-US" sz="2000" b="1" dirty="0"/>
              <a:t> &lt; 60 </a:t>
            </a:r>
            <a:r>
              <a:rPr lang="en-US" sz="2000" b="1" dirty="0" err="1"/>
              <a:t>giây</a:t>
            </a:r>
            <a:r>
              <a:rPr lang="en-US" sz="2000" b="1" dirty="0"/>
              <a:t> </a:t>
            </a:r>
            <a:r>
              <a:rPr lang="en-US" sz="2000" b="1" dirty="0" err="1"/>
              <a:t>tỷ</a:t>
            </a:r>
            <a:r>
              <a:rPr lang="en-US" sz="2000" b="1" dirty="0"/>
              <a:t> </a:t>
            </a:r>
            <a:r>
              <a:rPr lang="en-US" sz="2000" b="1" dirty="0" err="1"/>
              <a:t>lệ</a:t>
            </a:r>
            <a:r>
              <a:rPr lang="en-US" sz="2000" b="1" dirty="0"/>
              <a:t> </a:t>
            </a:r>
            <a:r>
              <a:rPr lang="en-US" sz="2000" b="1" dirty="0" err="1"/>
              <a:t>tán</a:t>
            </a:r>
            <a:r>
              <a:rPr lang="en-US" sz="2000" b="1" dirty="0"/>
              <a:t> </a:t>
            </a:r>
            <a:r>
              <a:rPr lang="en-US" sz="2000" b="1" dirty="0" err="1"/>
              <a:t>huyết</a:t>
            </a:r>
            <a:r>
              <a:rPr lang="en-US" sz="2000" b="1" dirty="0"/>
              <a:t> </a:t>
            </a:r>
            <a:r>
              <a:rPr lang="en-US" sz="2000" b="1" dirty="0" err="1"/>
              <a:t>thấp</a:t>
            </a:r>
            <a:r>
              <a:rPr lang="en-US" sz="2000" b="1" dirty="0"/>
              <a:t> 10.3% (1362/13162) so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lưu</a:t>
            </a:r>
            <a:r>
              <a:rPr lang="en-US" sz="2000" b="1" dirty="0"/>
              <a:t> </a:t>
            </a:r>
            <a:r>
              <a:rPr lang="en-US" sz="2000" b="1" dirty="0" err="1"/>
              <a:t>dây</a:t>
            </a:r>
            <a:r>
              <a:rPr lang="en-US" sz="2000" b="1" dirty="0"/>
              <a:t> </a:t>
            </a:r>
            <a:r>
              <a:rPr lang="en-US" sz="2000" b="1" dirty="0" err="1"/>
              <a:t>thắt</a:t>
            </a:r>
            <a:r>
              <a:rPr lang="en-US" sz="2000" b="1" dirty="0"/>
              <a:t> &gt;= 60 </a:t>
            </a:r>
            <a:r>
              <a:rPr lang="en-US" sz="2000" b="1" dirty="0" err="1"/>
              <a:t>giây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13.9% (532/3832), p &lt; 0.001.</a:t>
            </a:r>
          </a:p>
        </p:txBody>
      </p:sp>
    </p:spTree>
    <p:extLst>
      <p:ext uri="{BB962C8B-B14F-4D97-AF65-F5344CB8AC3E}">
        <p14:creationId xmlns:p14="http://schemas.microsoft.com/office/powerpoint/2010/main" val="3482361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6486525" cy="150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6248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MẪU MÁU BỊ ĐÔNG (CLOTTED BLOOD SAMPLE)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1242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: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trôn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(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tube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trộn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) </a:t>
            </a:r>
            <a:r>
              <a:rPr lang="en-US" sz="2400" dirty="0" err="1"/>
              <a:t>hoặc</a:t>
            </a:r>
            <a:r>
              <a:rPr lang="en-US" sz="2400" dirty="0"/>
              <a:t> do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kéo</a:t>
            </a:r>
            <a:r>
              <a:rPr lang="en-US" sz="2400" dirty="0"/>
              <a:t> </a:t>
            </a:r>
            <a:r>
              <a:rPr lang="en-US" sz="2400" dirty="0" err="1"/>
              <a:t>dài-gây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trộn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346930"/>
            <a:ext cx="213331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0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b="1" dirty="0"/>
              <a:t>CẢI TIẾN CHẤT LƯỢNG-2022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chối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&gt;=30%: </a:t>
            </a:r>
            <a:r>
              <a:rPr lang="en-US" dirty="0" err="1"/>
              <a:t>từ</a:t>
            </a:r>
            <a:r>
              <a:rPr lang="en-US" dirty="0"/>
              <a:t> 0.6% </a:t>
            </a:r>
            <a:r>
              <a:rPr lang="en-US" dirty="0" err="1"/>
              <a:t>xuống</a:t>
            </a:r>
            <a:r>
              <a:rPr lang="en-US" dirty="0"/>
              <a:t> &lt;= 0.42%</a:t>
            </a:r>
          </a:p>
          <a:p>
            <a:pPr marL="514350" indent="-514350">
              <a:buAutoNum type="arabicPeriod"/>
            </a:pP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:</a:t>
            </a:r>
          </a:p>
          <a:p>
            <a:pPr marL="914400" lvl="1" indent="-514350">
              <a:buAutoNum type="arabicPeriod"/>
            </a:pP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, &lt;= 10% so </a:t>
            </a:r>
            <a:r>
              <a:rPr lang="en-US" dirty="0" err="1"/>
              <a:t>năm</a:t>
            </a:r>
            <a:r>
              <a:rPr lang="en-US" dirty="0"/>
              <a:t> 2021: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,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XN</a:t>
            </a:r>
          </a:p>
          <a:p>
            <a:pPr marL="914400" lvl="1" indent="-514350">
              <a:buAutoNum type="arabicPeriod"/>
            </a:pP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, &lt;= 50% so </a:t>
            </a:r>
            <a:r>
              <a:rPr lang="en-US" dirty="0" err="1"/>
              <a:t>năm</a:t>
            </a:r>
            <a:r>
              <a:rPr lang="en-US" dirty="0"/>
              <a:t> 2021,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tán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(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/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) –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tán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9512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b="1" dirty="0"/>
              <a:t>CẢI TIẾN CHẤT LƯỢNG-2022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citrate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citrate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: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Dược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tube Citrate 0.5, 1 ml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nhi</a:t>
            </a:r>
            <a:r>
              <a:rPr lang="en-US" dirty="0"/>
              <a:t>,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121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" y="0"/>
            <a:ext cx="9132801" cy="68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1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NỘI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chối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2021</a:t>
            </a:r>
          </a:p>
          <a:p>
            <a:pPr marL="514350" indent="-514350">
              <a:buAutoNum type="arabicPeriod"/>
            </a:pP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chối</a:t>
            </a:r>
            <a:r>
              <a:rPr lang="en-US" dirty="0"/>
              <a:t> </a:t>
            </a:r>
            <a:r>
              <a:rPr lang="en-US" dirty="0" err="1"/>
              <a:t>mẫu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tán</a:t>
            </a:r>
            <a:r>
              <a:rPr lang="en-US" dirty="0"/>
              <a:t> </a:t>
            </a:r>
            <a:r>
              <a:rPr lang="en-US" dirty="0" err="1"/>
              <a:t>huyết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đông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khắc</a:t>
            </a:r>
            <a:r>
              <a:rPr lang="en-US" dirty="0"/>
              <a:t> </a:t>
            </a:r>
            <a:r>
              <a:rPr lang="en-US" dirty="0" err="1"/>
              <a:t>phục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chối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err="1"/>
              <a:t>năm</a:t>
            </a:r>
            <a:r>
              <a:rPr lang="en-US"/>
              <a:t> 2022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8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11688"/>
              </p:ext>
            </p:extLst>
          </p:nvPr>
        </p:nvGraphicFramePr>
        <p:xfrm>
          <a:off x="304800" y="1059597"/>
          <a:ext cx="8229600" cy="512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1" u="none" strike="noStrike" dirty="0" err="1">
                          <a:effectLst/>
                        </a:rPr>
                        <a:t>Thời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gian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2000" b="1" u="none" strike="noStrike" dirty="0" err="1">
                          <a:effectLst/>
                        </a:rPr>
                        <a:t>Tử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số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2000" b="1" u="none" strike="noStrike" dirty="0" err="1">
                          <a:effectLst/>
                        </a:rPr>
                        <a:t>Mẫu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số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2000" b="1" u="none" strike="noStrike" dirty="0" err="1">
                          <a:effectLst/>
                        </a:rPr>
                        <a:t>Tỷ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lệ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từ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chối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mẫu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2000" b="1" u="none" strike="noStrike" dirty="0" err="1">
                          <a:effectLst/>
                        </a:rPr>
                        <a:t>Trung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bình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2000" b="1" u="none" strike="noStrike" dirty="0" err="1">
                          <a:effectLst/>
                        </a:rPr>
                        <a:t>Mục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tiêu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 err="1">
                          <a:effectLst/>
                        </a:rPr>
                        <a:t>Tháng</a:t>
                      </a:r>
                      <a:r>
                        <a:rPr lang="en-US" sz="2000" u="none" strike="noStrike" dirty="0">
                          <a:effectLst/>
                        </a:rPr>
                        <a:t> 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1387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1.37%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1.37%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Tháng 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3970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1.08%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1.23%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Tháng 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Tháng 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1239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0.65%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1.03%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Tháng 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1422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0.56%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0.92%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Tháng 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2894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0.14%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0.76%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Tháng 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5121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0.66%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0.74%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Tháng 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4510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0.07%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1" u="none" strike="noStrike" dirty="0">
                          <a:effectLst/>
                        </a:rPr>
                        <a:t>0.65%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Tổng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cộng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19" y="228600"/>
            <a:ext cx="80314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KẾT QUẢ KHẢO SÁT TỪ CHỐI MẪU BỆNH PHẨM-NĂM 2021*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90600" y="6172200"/>
            <a:ext cx="719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testn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COVID-19</a:t>
            </a:r>
          </a:p>
        </p:txBody>
      </p:sp>
    </p:spTree>
    <p:extLst>
      <p:ext uri="{BB962C8B-B14F-4D97-AF65-F5344CB8AC3E}">
        <p14:creationId xmlns:p14="http://schemas.microsoft.com/office/powerpoint/2010/main" val="325101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930619"/>
              </p:ext>
            </p:extLst>
          </p:nvPr>
        </p:nvGraphicFramePr>
        <p:xfrm>
          <a:off x="304800" y="9144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038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16830"/>
              </p:ext>
            </p:extLst>
          </p:nvPr>
        </p:nvGraphicFramePr>
        <p:xfrm>
          <a:off x="152400" y="274541"/>
          <a:ext cx="8839195" cy="3668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6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11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56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56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6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6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56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56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560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560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560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533400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PHÂN BỐ THEO KHOA LÂM SÀNG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 </a:t>
                      </a:r>
                      <a:r>
                        <a:rPr lang="en-US" sz="1800" b="1" u="none" strike="noStrike" dirty="0" err="1">
                          <a:effectLst/>
                        </a:rPr>
                        <a:t>từ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chối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Cấp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Cứu</a:t>
                      </a:r>
                      <a:r>
                        <a:rPr lang="en-US" sz="1800" b="1" u="none" strike="noStrike" dirty="0">
                          <a:effectLst/>
                        </a:rPr>
                        <a:t>/ICU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Ngoại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Nhi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Nội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Nội</a:t>
                      </a:r>
                      <a:r>
                        <a:rPr lang="en-US" sz="1800" b="1" u="none" strike="noStrike" dirty="0">
                          <a:effectLst/>
                        </a:rPr>
                        <a:t> TM-NT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Phòng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khám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Thận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Sản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Th. 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Th. 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Th. 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Th. 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Th. 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</a:t>
                      </a: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6768" marR="6768" marT="6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4114800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/ICU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TM-NT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Sản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4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41120"/>
              </p:ext>
            </p:extLst>
          </p:nvPr>
        </p:nvGraphicFramePr>
        <p:xfrm>
          <a:off x="228600" y="990600"/>
          <a:ext cx="8686799" cy="3810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8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05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48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48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48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LỖI PHIẾU CHỈ ĐỊNH XÉT NGHIỆM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 </a:t>
                      </a:r>
                      <a:r>
                        <a:rPr lang="en-US" sz="1800" b="1" u="none" strike="noStrike" dirty="0" err="1">
                          <a:effectLst/>
                        </a:rPr>
                        <a:t>từ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chối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Thiếu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chữ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ký</a:t>
                      </a:r>
                      <a:r>
                        <a:rPr lang="en-US" sz="1800" b="1" u="none" strike="noStrike" dirty="0">
                          <a:effectLst/>
                        </a:rPr>
                        <a:t> BS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Thiếu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thông</a:t>
                      </a:r>
                      <a:r>
                        <a:rPr lang="en-US" sz="1800" b="1" u="none" strike="noStrike" dirty="0">
                          <a:effectLst/>
                        </a:rPr>
                        <a:t> tin ĐD </a:t>
                      </a:r>
                      <a:r>
                        <a:rPr lang="en-US" sz="1800" b="1" u="none" strike="noStrike" dirty="0" err="1">
                          <a:effectLst/>
                        </a:rPr>
                        <a:t>lấy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mẫu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Thiếu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phiếu</a:t>
                      </a:r>
                      <a:r>
                        <a:rPr lang="en-US" sz="1800" b="1" u="none" strike="noStrike" dirty="0">
                          <a:effectLst/>
                        </a:rPr>
                        <a:t> XN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Nhầm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tên</a:t>
                      </a:r>
                      <a:r>
                        <a:rPr lang="en-US" sz="1800" b="1" u="none" strike="noStrike" dirty="0">
                          <a:effectLst/>
                        </a:rPr>
                        <a:t> BN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Sai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địa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chỉ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36.84%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10.53%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41.86%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6.98%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4.65%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6.98%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12.50%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32.35%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67.65%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33.33%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0292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Lỗi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quan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ký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sỹ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59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82771"/>
              </p:ext>
            </p:extLst>
          </p:nvPr>
        </p:nvGraphicFramePr>
        <p:xfrm>
          <a:off x="481082" y="838200"/>
          <a:ext cx="8686802" cy="3809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LỖI KỸ THUẬT MẪU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 </a:t>
                      </a:r>
                      <a:r>
                        <a:rPr lang="en-US" sz="1800" b="1" u="none" strike="noStrike" dirty="0" err="1">
                          <a:effectLst/>
                        </a:rPr>
                        <a:t>từ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chối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Mẫu</a:t>
                      </a:r>
                      <a:r>
                        <a:rPr lang="en-US" sz="1800" b="1" u="none" strike="noStrike" dirty="0">
                          <a:effectLst/>
                        </a:rPr>
                        <a:t> BP </a:t>
                      </a:r>
                      <a:r>
                        <a:rPr lang="en-US" sz="1800" b="1" u="none" strike="noStrike" dirty="0" err="1">
                          <a:effectLst/>
                        </a:rPr>
                        <a:t>thiếu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thông</a:t>
                      </a:r>
                      <a:r>
                        <a:rPr lang="en-US" sz="1800" b="1" u="none" strike="noStrike" dirty="0">
                          <a:effectLst/>
                        </a:rPr>
                        <a:t> tin BN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Máu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bị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đông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Máu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tiêu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huyết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Thiếu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thể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tích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Sai tube máu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Sai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thứ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tự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lấy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mẫu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máu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5.26%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26.3%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48.8%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2.33%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2.33%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75.0%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12.50%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75.0%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50.0%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17.7%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2.94%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66.7%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33.3%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953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Lỗi</a:t>
            </a:r>
            <a:r>
              <a:rPr lang="en-US" sz="2000" dirty="0"/>
              <a:t> </a:t>
            </a:r>
            <a:r>
              <a:rPr lang="en-US" sz="2000" dirty="0" err="1"/>
              <a:t>kỹ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tán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860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81449"/>
              </p:ext>
            </p:extLst>
          </p:nvPr>
        </p:nvGraphicFramePr>
        <p:xfrm>
          <a:off x="454923" y="228600"/>
          <a:ext cx="8686802" cy="4426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11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PHÂN</a:t>
                      </a:r>
                      <a:r>
                        <a:rPr lang="en-US" sz="2000" b="1" u="none" strike="noStrike" baseline="0" dirty="0">
                          <a:effectLst/>
                        </a:rPr>
                        <a:t> TÍCH RIÊNG </a:t>
                      </a:r>
                      <a:r>
                        <a:rPr lang="en-US" sz="2000" b="1" u="none" strike="noStrike" dirty="0">
                          <a:effectLst/>
                        </a:rPr>
                        <a:t>LỖI KỸ THUẬT MẪU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 </a:t>
                      </a:r>
                      <a:r>
                        <a:rPr lang="en-US" sz="1800" b="1" u="none" strike="noStrike" dirty="0" err="1">
                          <a:effectLst/>
                        </a:rPr>
                        <a:t>từ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chối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Mẫu</a:t>
                      </a:r>
                      <a:r>
                        <a:rPr lang="en-US" sz="1800" b="1" u="none" strike="noStrike" dirty="0">
                          <a:effectLst/>
                        </a:rPr>
                        <a:t> BP </a:t>
                      </a:r>
                      <a:r>
                        <a:rPr lang="en-US" sz="1800" b="1" u="none" strike="noStrike" dirty="0" err="1">
                          <a:effectLst/>
                        </a:rPr>
                        <a:t>thiếu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thông</a:t>
                      </a:r>
                      <a:r>
                        <a:rPr lang="en-US" sz="1800" b="1" u="none" strike="noStrike" dirty="0">
                          <a:effectLst/>
                        </a:rPr>
                        <a:t> tin BN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Máu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bị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đông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Máu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tiêu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huyết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Thiếu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thể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tích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Sai tube máu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Sai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thứ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tự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lấy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mẫu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máu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47244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Lỗi</a:t>
            </a:r>
            <a:r>
              <a:rPr lang="en-US" sz="2000" dirty="0"/>
              <a:t> </a:t>
            </a:r>
            <a:r>
              <a:rPr lang="en-US" sz="2000" dirty="0" err="1"/>
              <a:t>kỹ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tán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:	 71.9%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:		12.5%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:	10.9%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Sai</a:t>
            </a:r>
            <a:r>
              <a:rPr lang="en-US" sz="2000" dirty="0"/>
              <a:t> tube </a:t>
            </a:r>
            <a:r>
              <a:rPr lang="en-US" sz="2000" dirty="0" err="1"/>
              <a:t>máu</a:t>
            </a:r>
            <a:r>
              <a:rPr lang="en-US" sz="2000" dirty="0"/>
              <a:t>,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:	3.1%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Lỗi</a:t>
            </a:r>
            <a:r>
              <a:rPr lang="en-US" sz="2000" dirty="0"/>
              <a:t> </a:t>
            </a:r>
            <a:r>
              <a:rPr lang="en-US" sz="2000" dirty="0" err="1"/>
              <a:t>nhãn</a:t>
            </a:r>
            <a:r>
              <a:rPr lang="en-US" sz="2000" dirty="0"/>
              <a:t>:		3.1%</a:t>
            </a:r>
          </a:p>
        </p:txBody>
      </p:sp>
    </p:spTree>
    <p:extLst>
      <p:ext uri="{BB962C8B-B14F-4D97-AF65-F5344CB8AC3E}">
        <p14:creationId xmlns:p14="http://schemas.microsoft.com/office/powerpoint/2010/main" val="2601268247"/>
      </p:ext>
    </p:extLst>
  </p:cSld>
  <p:clrMapOvr>
    <a:masterClrMapping/>
  </p:clrMapOvr>
</p:sld>
</file>

<file path=ppt/theme/theme1.xml><?xml version="1.0" encoding="utf-8"?>
<a:theme xmlns:a="http://schemas.openxmlformats.org/drawingml/2006/main" name="TMMC_presentation template_V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TMMC_presentation template_V_FINAL</Template>
  <TotalTime>929</TotalTime>
  <Words>2101</Words>
  <Application>Microsoft Office PowerPoint</Application>
  <PresentationFormat>On-screen Show (4:3)</PresentationFormat>
  <Paragraphs>539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Barlow</vt:lpstr>
      <vt:lpstr>Calibri</vt:lpstr>
      <vt:lpstr>Helvetica</vt:lpstr>
      <vt:lpstr>Times New Roman</vt:lpstr>
      <vt:lpstr>TMMC_presentation template_V_FINAL</vt:lpstr>
      <vt:lpstr>PowerPoint Presentation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CẢI TIẾN CHẤT LƯỢNG-2022</vt:lpstr>
      <vt:lpstr> CẢI TIẾN CHẤT LƯỢNG-2022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YVU03</cp:lastModifiedBy>
  <cp:revision>67</cp:revision>
  <dcterms:created xsi:type="dcterms:W3CDTF">2021-04-06T02:11:47Z</dcterms:created>
  <dcterms:modified xsi:type="dcterms:W3CDTF">2022-02-24T07:14:43Z</dcterms:modified>
</cp:coreProperties>
</file>