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43"/>
  </p:notesMasterIdLst>
  <p:sldIdLst>
    <p:sldId id="256" r:id="rId2"/>
    <p:sldId id="316" r:id="rId3"/>
    <p:sldId id="257" r:id="rId4"/>
    <p:sldId id="305" r:id="rId5"/>
    <p:sldId id="258" r:id="rId6"/>
    <p:sldId id="309" r:id="rId7"/>
    <p:sldId id="310" r:id="rId8"/>
    <p:sldId id="311" r:id="rId9"/>
    <p:sldId id="312" r:id="rId10"/>
    <p:sldId id="313" r:id="rId11"/>
    <p:sldId id="314" r:id="rId12"/>
    <p:sldId id="260" r:id="rId13"/>
    <p:sldId id="302" r:id="rId14"/>
    <p:sldId id="261" r:id="rId15"/>
    <p:sldId id="262" r:id="rId16"/>
    <p:sldId id="263" r:id="rId17"/>
    <p:sldId id="264" r:id="rId18"/>
    <p:sldId id="265" r:id="rId19"/>
    <p:sldId id="266" r:id="rId20"/>
    <p:sldId id="267" r:id="rId21"/>
    <p:sldId id="315" r:id="rId22"/>
    <p:sldId id="271" r:id="rId23"/>
    <p:sldId id="272" r:id="rId24"/>
    <p:sldId id="286" r:id="rId25"/>
    <p:sldId id="288" r:id="rId26"/>
    <p:sldId id="287" r:id="rId27"/>
    <p:sldId id="303" r:id="rId28"/>
    <p:sldId id="289" r:id="rId29"/>
    <p:sldId id="291" r:id="rId30"/>
    <p:sldId id="292" r:id="rId31"/>
    <p:sldId id="304" r:id="rId32"/>
    <p:sldId id="293" r:id="rId33"/>
    <p:sldId id="294" r:id="rId34"/>
    <p:sldId id="295" r:id="rId35"/>
    <p:sldId id="296" r:id="rId36"/>
    <p:sldId id="298" r:id="rId37"/>
    <p:sldId id="299" r:id="rId38"/>
    <p:sldId id="307" r:id="rId39"/>
    <p:sldId id="308" r:id="rId40"/>
    <p:sldId id="306" r:id="rId41"/>
    <p:sldId id="30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73E5F0-A5B3-4507-9101-D0E2937DA97E}" type="datetimeFigureOut">
              <a:rPr lang="en-US" smtClean="0"/>
              <a:t>28/02/2022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84D041-320E-4419-B877-B29471B162E0}" type="slidenum">
              <a:rPr lang="en-US" smtClean="0"/>
              <a:t>‹#›</a:t>
            </a:fld>
            <a:endParaRPr lang="en-US"/>
          </a:p>
        </p:txBody>
      </p:sp>
    </p:spTree>
    <p:extLst>
      <p:ext uri="{BB962C8B-B14F-4D97-AF65-F5344CB8AC3E}">
        <p14:creationId xmlns:p14="http://schemas.microsoft.com/office/powerpoint/2010/main" val="71603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25400"/>
            <a:ext cx="9131300" cy="6832600"/>
          </a:xfrm>
          <a:prstGeom prst="rect">
            <a:avLst/>
          </a:prstGeom>
        </p:spPr>
      </p:pic>
      <p:pic>
        <p:nvPicPr>
          <p:cNvPr id="8" name="Picture 7"/>
          <p:cNvPicPr>
            <a:picLocks noChangeAspect="1"/>
          </p:cNvPicPr>
          <p:nvPr/>
        </p:nvPicPr>
        <p:blipFill>
          <a:blip r:embed="rId3"/>
          <a:stretch>
            <a:fillRect/>
          </a:stretch>
        </p:blipFill>
        <p:spPr>
          <a:xfrm>
            <a:off x="419101" y="592942"/>
            <a:ext cx="2057399" cy="1540657"/>
          </a:xfrm>
          <a:prstGeom prst="rect">
            <a:avLst/>
          </a:prstGeom>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5DD4A2-BC8E-4762-84E2-0ED1054E86A7}" type="datetime1">
              <a:rPr lang="en-US" smtClean="0"/>
              <a:t>28/02/2022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2A5AD-F6D4-4E6E-AA4E-1979E35BD3D8}" type="slidenum">
              <a:rPr lang="en-US" smtClean="0"/>
              <a:t>‹#›</a:t>
            </a:fld>
            <a:endParaRPr lang="en-US"/>
          </a:p>
        </p:txBody>
      </p:sp>
    </p:spTree>
    <p:extLst>
      <p:ext uri="{BB962C8B-B14F-4D97-AF65-F5344CB8AC3E}">
        <p14:creationId xmlns:p14="http://schemas.microsoft.com/office/powerpoint/2010/main" val="334625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0" name="Picture 9"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Date Placeholder 3"/>
          <p:cNvSpPr>
            <a:spLocks noGrp="1"/>
          </p:cNvSpPr>
          <p:nvPr>
            <p:ph type="dt" sz="half" idx="10"/>
          </p:nvPr>
        </p:nvSpPr>
        <p:spPr>
          <a:xfrm>
            <a:off x="457200" y="6178550"/>
            <a:ext cx="2133600" cy="365125"/>
          </a:xfrm>
        </p:spPr>
        <p:txBody>
          <a:bodyPr/>
          <a:lstStyle/>
          <a:p>
            <a:fld id="{51BEC516-5584-451E-8A2E-72A8D320140C}" type="datetime1">
              <a:rPr lang="en-US" smtClean="0"/>
              <a:t>28/02/2022</a:t>
            </a:fld>
            <a:endParaRPr lang="en-US"/>
          </a:p>
        </p:txBody>
      </p:sp>
      <p:sp>
        <p:nvSpPr>
          <p:cNvPr id="14" name="Footer Placeholder 4"/>
          <p:cNvSpPr>
            <a:spLocks noGrp="1"/>
          </p:cNvSpPr>
          <p:nvPr>
            <p:ph type="ftr" sz="quarter" idx="11"/>
          </p:nvPr>
        </p:nvSpPr>
        <p:spPr>
          <a:xfrm>
            <a:off x="3124200" y="6178550"/>
            <a:ext cx="2895600" cy="365125"/>
          </a:xfrm>
        </p:spPr>
        <p:txBody>
          <a:bodyPr/>
          <a:lstStyle/>
          <a:p>
            <a:endParaRPr lang="en-US"/>
          </a:p>
        </p:txBody>
      </p:sp>
      <p:sp>
        <p:nvSpPr>
          <p:cNvPr id="15"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044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3" name="Picture 12"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Date Placeholder 3"/>
          <p:cNvSpPr>
            <a:spLocks noGrp="1"/>
          </p:cNvSpPr>
          <p:nvPr>
            <p:ph type="dt" sz="half" idx="10"/>
          </p:nvPr>
        </p:nvSpPr>
        <p:spPr>
          <a:xfrm>
            <a:off x="457200" y="6178550"/>
            <a:ext cx="2133600" cy="365125"/>
          </a:xfrm>
        </p:spPr>
        <p:txBody>
          <a:bodyPr/>
          <a:lstStyle/>
          <a:p>
            <a:fld id="{683B1FA8-9A7C-4064-B273-B51BEDFCCB72}" type="datetime1">
              <a:rPr lang="en-US" smtClean="0"/>
              <a:t>28/02/2022</a:t>
            </a:fld>
            <a:endParaRPr lang="en-US"/>
          </a:p>
        </p:txBody>
      </p:sp>
      <p:sp>
        <p:nvSpPr>
          <p:cNvPr id="10" name="Footer Placeholder 4"/>
          <p:cNvSpPr>
            <a:spLocks noGrp="1"/>
          </p:cNvSpPr>
          <p:nvPr>
            <p:ph type="ftr" sz="quarter" idx="11"/>
          </p:nvPr>
        </p:nvSpPr>
        <p:spPr>
          <a:xfrm>
            <a:off x="3124200" y="6178550"/>
            <a:ext cx="2895600" cy="365125"/>
          </a:xfrm>
        </p:spPr>
        <p:txBody>
          <a:bodyPr/>
          <a:lstStyle/>
          <a:p>
            <a:endParaRPr lang="en-US"/>
          </a:p>
        </p:txBody>
      </p:sp>
      <p:sp>
        <p:nvSpPr>
          <p:cNvPr id="11"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3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8550"/>
            <a:ext cx="2133600" cy="365125"/>
          </a:xfrm>
        </p:spPr>
        <p:txBody>
          <a:bodyPr/>
          <a:lstStyle/>
          <a:p>
            <a:fld id="{879EDF6F-4ADF-450A-B838-47CB8861553C}" type="datetime1">
              <a:rPr lang="en-US" smtClean="0"/>
              <a:t>28/02/2022</a:t>
            </a:fld>
            <a:endParaRPr lang="en-US"/>
          </a:p>
        </p:txBody>
      </p:sp>
      <p:sp>
        <p:nvSpPr>
          <p:cNvPr id="5" name="Footer Placeholder 4"/>
          <p:cNvSpPr>
            <a:spLocks noGrp="1"/>
          </p:cNvSpPr>
          <p:nvPr>
            <p:ph type="ftr" sz="quarter" idx="11"/>
          </p:nvPr>
        </p:nvSpPr>
        <p:spPr>
          <a:xfrm>
            <a:off x="3124200" y="6178550"/>
            <a:ext cx="2895600" cy="365125"/>
          </a:xfrm>
        </p:spPr>
        <p:txBody>
          <a:bodyPr/>
          <a:lstStyle/>
          <a:p>
            <a:endParaRPr lang="en-US"/>
          </a:p>
        </p:txBody>
      </p:sp>
      <p:sp>
        <p:nvSpPr>
          <p:cNvPr id="6"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Tree>
    <p:extLst>
      <p:ext uri="{BB962C8B-B14F-4D97-AF65-F5344CB8AC3E}">
        <p14:creationId xmlns:p14="http://schemas.microsoft.com/office/powerpoint/2010/main" val="189004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3" name="Picture 12"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p:cNvSpPr>
            <a:spLocks noGrp="1"/>
          </p:cNvSpPr>
          <p:nvPr>
            <p:ph type="dt" sz="half" idx="10"/>
          </p:nvPr>
        </p:nvSpPr>
        <p:spPr>
          <a:xfrm>
            <a:off x="457200" y="6178550"/>
            <a:ext cx="2133600" cy="365125"/>
          </a:xfrm>
        </p:spPr>
        <p:txBody>
          <a:bodyPr/>
          <a:lstStyle/>
          <a:p>
            <a:fld id="{98CA63A6-0C61-444B-BEAD-26AA705B0528}" type="datetime1">
              <a:rPr lang="en-US" smtClean="0"/>
              <a:t>28/02/2022</a:t>
            </a:fld>
            <a:endParaRPr lang="en-US"/>
          </a:p>
        </p:txBody>
      </p:sp>
      <p:sp>
        <p:nvSpPr>
          <p:cNvPr id="10" name="Footer Placeholder 4"/>
          <p:cNvSpPr>
            <a:spLocks noGrp="1"/>
          </p:cNvSpPr>
          <p:nvPr>
            <p:ph type="ftr" sz="quarter" idx="11"/>
          </p:nvPr>
        </p:nvSpPr>
        <p:spPr>
          <a:xfrm>
            <a:off x="3124200" y="6178550"/>
            <a:ext cx="2895600" cy="365125"/>
          </a:xfrm>
        </p:spPr>
        <p:txBody>
          <a:bodyPr/>
          <a:lstStyle/>
          <a:p>
            <a:endParaRPr lang="en-US"/>
          </a:p>
        </p:txBody>
      </p:sp>
      <p:sp>
        <p:nvSpPr>
          <p:cNvPr id="11"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Tree>
    <p:extLst>
      <p:ext uri="{BB962C8B-B14F-4D97-AF65-F5344CB8AC3E}">
        <p14:creationId xmlns:p14="http://schemas.microsoft.com/office/powerpoint/2010/main" val="1386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4" name="Picture 13"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457200" y="6178550"/>
            <a:ext cx="2133600" cy="365125"/>
          </a:xfrm>
        </p:spPr>
        <p:txBody>
          <a:bodyPr/>
          <a:lstStyle/>
          <a:p>
            <a:fld id="{FCC6A939-45B6-4C20-8ED3-1F4779A36AD3}" type="datetime1">
              <a:rPr lang="en-US" smtClean="0"/>
              <a:t>28/02/2022</a:t>
            </a:fld>
            <a:endParaRPr lang="en-US"/>
          </a:p>
        </p:txBody>
      </p:sp>
      <p:sp>
        <p:nvSpPr>
          <p:cNvPr id="11" name="Footer Placeholder 4"/>
          <p:cNvSpPr>
            <a:spLocks noGrp="1"/>
          </p:cNvSpPr>
          <p:nvPr>
            <p:ph type="ftr" sz="quarter" idx="11"/>
          </p:nvPr>
        </p:nvSpPr>
        <p:spPr>
          <a:xfrm>
            <a:off x="3124200" y="6178550"/>
            <a:ext cx="2895600" cy="365125"/>
          </a:xfrm>
        </p:spPr>
        <p:txBody>
          <a:bodyPr/>
          <a:lstStyle/>
          <a:p>
            <a:endParaRPr lang="en-US"/>
          </a:p>
        </p:txBody>
      </p:sp>
      <p:sp>
        <p:nvSpPr>
          <p:cNvPr id="12"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Tree>
    <p:extLst>
      <p:ext uri="{BB962C8B-B14F-4D97-AF65-F5344CB8AC3E}">
        <p14:creationId xmlns:p14="http://schemas.microsoft.com/office/powerpoint/2010/main" val="229441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6" name="Picture 15"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Date Placeholder 3"/>
          <p:cNvSpPr>
            <a:spLocks noGrp="1"/>
          </p:cNvSpPr>
          <p:nvPr>
            <p:ph type="dt" sz="half" idx="10"/>
          </p:nvPr>
        </p:nvSpPr>
        <p:spPr>
          <a:xfrm>
            <a:off x="457200" y="6178550"/>
            <a:ext cx="2133600" cy="365125"/>
          </a:xfrm>
        </p:spPr>
        <p:txBody>
          <a:bodyPr/>
          <a:lstStyle/>
          <a:p>
            <a:fld id="{77B6884F-8B40-4385-83A8-7AFBDB87BC7D}" type="datetime1">
              <a:rPr lang="en-US" smtClean="0"/>
              <a:t>28/02/2022</a:t>
            </a:fld>
            <a:endParaRPr lang="en-US"/>
          </a:p>
        </p:txBody>
      </p:sp>
      <p:sp>
        <p:nvSpPr>
          <p:cNvPr id="13" name="Footer Placeholder 4"/>
          <p:cNvSpPr>
            <a:spLocks noGrp="1"/>
          </p:cNvSpPr>
          <p:nvPr>
            <p:ph type="ftr" sz="quarter" idx="11"/>
          </p:nvPr>
        </p:nvSpPr>
        <p:spPr>
          <a:xfrm>
            <a:off x="3124200" y="6178550"/>
            <a:ext cx="2895600" cy="365125"/>
          </a:xfrm>
        </p:spPr>
        <p:txBody>
          <a:bodyPr/>
          <a:lstStyle/>
          <a:p>
            <a:endParaRPr lang="en-US"/>
          </a:p>
        </p:txBody>
      </p:sp>
      <p:sp>
        <p:nvSpPr>
          <p:cNvPr id="14"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56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2" name="Picture 11"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Date Placeholder 3"/>
          <p:cNvSpPr>
            <a:spLocks noGrp="1"/>
          </p:cNvSpPr>
          <p:nvPr>
            <p:ph type="dt" sz="half" idx="10"/>
          </p:nvPr>
        </p:nvSpPr>
        <p:spPr>
          <a:xfrm>
            <a:off x="457200" y="6178550"/>
            <a:ext cx="2133600" cy="365125"/>
          </a:xfrm>
        </p:spPr>
        <p:txBody>
          <a:bodyPr/>
          <a:lstStyle/>
          <a:p>
            <a:fld id="{512BAC4E-80F0-4F14-BECD-6450DAEE656F}" type="datetime1">
              <a:rPr lang="en-US" smtClean="0"/>
              <a:t>28/02/2022</a:t>
            </a:fld>
            <a:endParaRPr lang="en-US"/>
          </a:p>
        </p:txBody>
      </p:sp>
      <p:sp>
        <p:nvSpPr>
          <p:cNvPr id="9" name="Footer Placeholder 4"/>
          <p:cNvSpPr>
            <a:spLocks noGrp="1"/>
          </p:cNvSpPr>
          <p:nvPr>
            <p:ph type="ftr" sz="quarter" idx="11"/>
          </p:nvPr>
        </p:nvSpPr>
        <p:spPr>
          <a:xfrm>
            <a:off x="3124200" y="6178550"/>
            <a:ext cx="2895600" cy="365125"/>
          </a:xfrm>
        </p:spPr>
        <p:txBody>
          <a:bodyPr/>
          <a:lstStyle/>
          <a:p>
            <a:endParaRPr lang="en-US"/>
          </a:p>
        </p:txBody>
      </p:sp>
      <p:sp>
        <p:nvSpPr>
          <p:cNvPr id="10"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4913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1" name="Picture 10"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Date Placeholder 3"/>
          <p:cNvSpPr>
            <a:spLocks noGrp="1"/>
          </p:cNvSpPr>
          <p:nvPr>
            <p:ph type="dt" sz="half" idx="10"/>
          </p:nvPr>
        </p:nvSpPr>
        <p:spPr>
          <a:xfrm>
            <a:off x="457200" y="6178550"/>
            <a:ext cx="2133600" cy="365125"/>
          </a:xfrm>
        </p:spPr>
        <p:txBody>
          <a:bodyPr/>
          <a:lstStyle/>
          <a:p>
            <a:fld id="{667D9BB9-0031-45AC-BC89-924FECE3F5E0}" type="datetime1">
              <a:rPr lang="en-US" smtClean="0"/>
              <a:t>28/02/2022</a:t>
            </a:fld>
            <a:endParaRPr lang="en-US"/>
          </a:p>
        </p:txBody>
      </p:sp>
      <p:sp>
        <p:nvSpPr>
          <p:cNvPr id="8" name="Footer Placeholder 4"/>
          <p:cNvSpPr>
            <a:spLocks noGrp="1"/>
          </p:cNvSpPr>
          <p:nvPr>
            <p:ph type="ftr" sz="quarter" idx="11"/>
          </p:nvPr>
        </p:nvSpPr>
        <p:spPr>
          <a:xfrm>
            <a:off x="3124200" y="6178550"/>
            <a:ext cx="2895600" cy="365125"/>
          </a:xfrm>
        </p:spPr>
        <p:txBody>
          <a:bodyPr/>
          <a:lstStyle/>
          <a:p>
            <a:endParaRPr lang="en-US"/>
          </a:p>
        </p:txBody>
      </p:sp>
      <p:sp>
        <p:nvSpPr>
          <p:cNvPr id="9"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Tree>
    <p:extLst>
      <p:ext uri="{BB962C8B-B14F-4D97-AF65-F5344CB8AC3E}">
        <p14:creationId xmlns:p14="http://schemas.microsoft.com/office/powerpoint/2010/main" val="3443339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4" name="Picture 13"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3"/>
          <p:cNvSpPr>
            <a:spLocks noGrp="1"/>
          </p:cNvSpPr>
          <p:nvPr>
            <p:ph type="dt" sz="half" idx="10"/>
          </p:nvPr>
        </p:nvSpPr>
        <p:spPr>
          <a:xfrm>
            <a:off x="457200" y="6178550"/>
            <a:ext cx="2133600" cy="365125"/>
          </a:xfrm>
        </p:spPr>
        <p:txBody>
          <a:bodyPr/>
          <a:lstStyle/>
          <a:p>
            <a:fld id="{C0AA2E1A-D7E0-4DD8-B71A-16EF244F9D3C}" type="datetime1">
              <a:rPr lang="en-US" smtClean="0"/>
              <a:t>28/02/2022</a:t>
            </a:fld>
            <a:endParaRPr lang="en-US"/>
          </a:p>
        </p:txBody>
      </p:sp>
      <p:sp>
        <p:nvSpPr>
          <p:cNvPr id="11" name="Footer Placeholder 4"/>
          <p:cNvSpPr>
            <a:spLocks noGrp="1"/>
          </p:cNvSpPr>
          <p:nvPr>
            <p:ph type="ftr" sz="quarter" idx="11"/>
          </p:nvPr>
        </p:nvSpPr>
        <p:spPr>
          <a:xfrm>
            <a:off x="3124200" y="6178550"/>
            <a:ext cx="2895600" cy="365125"/>
          </a:xfrm>
        </p:spPr>
        <p:txBody>
          <a:bodyPr/>
          <a:lstStyle/>
          <a:p>
            <a:endParaRPr lang="en-US"/>
          </a:p>
        </p:txBody>
      </p:sp>
      <p:sp>
        <p:nvSpPr>
          <p:cNvPr id="12"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Tree>
    <p:extLst>
      <p:ext uri="{BB962C8B-B14F-4D97-AF65-F5344CB8AC3E}">
        <p14:creationId xmlns:p14="http://schemas.microsoft.com/office/powerpoint/2010/main" val="4122122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Date Placeholder 3"/>
          <p:cNvSpPr>
            <a:spLocks noGrp="1"/>
          </p:cNvSpPr>
          <p:nvPr>
            <p:ph type="dt" sz="half" idx="10"/>
          </p:nvPr>
        </p:nvSpPr>
        <p:spPr>
          <a:xfrm>
            <a:off x="457200" y="6178550"/>
            <a:ext cx="2133600" cy="365125"/>
          </a:xfrm>
        </p:spPr>
        <p:txBody>
          <a:bodyPr/>
          <a:lstStyle/>
          <a:p>
            <a:fld id="{41ABFDF8-E32B-496E-A574-3F1F59D900A0}" type="datetime1">
              <a:rPr lang="en-US" smtClean="0"/>
              <a:t>28/02/2022</a:t>
            </a:fld>
            <a:endParaRPr lang="en-US"/>
          </a:p>
        </p:txBody>
      </p:sp>
      <p:sp>
        <p:nvSpPr>
          <p:cNvPr id="11" name="Footer Placeholder 4"/>
          <p:cNvSpPr>
            <a:spLocks noGrp="1"/>
          </p:cNvSpPr>
          <p:nvPr>
            <p:ph type="ftr" sz="quarter" idx="11"/>
          </p:nvPr>
        </p:nvSpPr>
        <p:spPr>
          <a:xfrm>
            <a:off x="3124200" y="6178550"/>
            <a:ext cx="2895600" cy="365125"/>
          </a:xfrm>
        </p:spPr>
        <p:txBody>
          <a:bodyPr/>
          <a:lstStyle/>
          <a:p>
            <a:endParaRPr lang="en-US"/>
          </a:p>
        </p:txBody>
      </p:sp>
      <p:sp>
        <p:nvSpPr>
          <p:cNvPr id="12" name="Slide Number Placeholder 5"/>
          <p:cNvSpPr>
            <a:spLocks noGrp="1"/>
          </p:cNvSpPr>
          <p:nvPr>
            <p:ph type="sldNum" sz="quarter" idx="12"/>
          </p:nvPr>
        </p:nvSpPr>
        <p:spPr>
          <a:xfrm>
            <a:off x="6553200" y="6178550"/>
            <a:ext cx="2133600" cy="365125"/>
          </a:xfrm>
        </p:spPr>
        <p:txBody>
          <a:bodyPr/>
          <a:lstStyle/>
          <a:p>
            <a:fld id="{CB32A5AD-F6D4-4E6E-AA4E-1979E35BD3D8}" type="slidenum">
              <a:rPr lang="en-US" smtClean="0"/>
              <a:t>‹#›</a:t>
            </a:fld>
            <a:endParaRPr lang="en-US"/>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1541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263407C1-A0E0-48D4-AD70-2F29059230EF}" type="datetime1">
              <a:rPr lang="en-US" smtClean="0"/>
              <a:pPr/>
              <a:t>28/02/2022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CB32A5AD-F6D4-4E6E-AA4E-1979E35BD3D8}" type="slidenum">
              <a:rPr lang="en-US" smtClean="0"/>
              <a:pPr/>
              <a:t>‹#›</a:t>
            </a:fld>
            <a:endParaRPr lang="en-US"/>
          </a:p>
        </p:txBody>
      </p:sp>
    </p:spTree>
    <p:extLst>
      <p:ext uri="{BB962C8B-B14F-4D97-AF65-F5344CB8AC3E}">
        <p14:creationId xmlns:p14="http://schemas.microsoft.com/office/powerpoint/2010/main" val="177471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32A5AD-F6D4-4E6E-AA4E-1979E35BD3D8}"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083"/>
            <a:ext cx="8229600" cy="1143000"/>
          </a:xfrm>
        </p:spPr>
        <p:txBody>
          <a:bodyPr/>
          <a:lstStyle/>
          <a:p>
            <a:r>
              <a:rPr lang="en-US"/>
              <a:t>Một số nguyên nhân gây ho</a:t>
            </a:r>
          </a:p>
        </p:txBody>
      </p:sp>
      <p:sp>
        <p:nvSpPr>
          <p:cNvPr id="4" name="Slide Number Placeholder 3"/>
          <p:cNvSpPr>
            <a:spLocks noGrp="1"/>
          </p:cNvSpPr>
          <p:nvPr>
            <p:ph type="sldNum" sz="quarter" idx="12"/>
          </p:nvPr>
        </p:nvSpPr>
        <p:spPr/>
        <p:txBody>
          <a:bodyPr/>
          <a:lstStyle/>
          <a:p>
            <a:fld id="{CB32A5AD-F6D4-4E6E-AA4E-1979E35BD3D8}"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09483"/>
            <a:ext cx="8229600" cy="1143000"/>
          </a:xfrm>
        </p:spPr>
        <p:txBody>
          <a:bodyPr/>
          <a:lstStyle/>
          <a:p>
            <a:r>
              <a:rPr lang="en-US"/>
              <a:t>Ho cấp tính</a:t>
            </a:r>
          </a:p>
        </p:txBody>
      </p:sp>
      <p:sp>
        <p:nvSpPr>
          <p:cNvPr id="4" name="Slide Number Placeholder 3"/>
          <p:cNvSpPr>
            <a:spLocks noGrp="1"/>
          </p:cNvSpPr>
          <p:nvPr>
            <p:ph type="sldNum" sz="quarter" idx="12"/>
          </p:nvPr>
        </p:nvSpPr>
        <p:spPr/>
        <p:txBody>
          <a:bodyPr/>
          <a:lstStyle/>
          <a:p>
            <a:fld id="{CB32A5AD-F6D4-4E6E-AA4E-1979E35BD3D8}"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dirty="0" err="1"/>
              <a:t>Nhiễm</a:t>
            </a:r>
            <a:r>
              <a:rPr lang="en-US" dirty="0"/>
              <a:t> </a:t>
            </a:r>
            <a:r>
              <a:rPr lang="en-US" dirty="0" err="1"/>
              <a:t>trùng</a:t>
            </a:r>
            <a:r>
              <a:rPr lang="en-US" dirty="0"/>
              <a:t> </a:t>
            </a:r>
            <a:r>
              <a:rPr lang="en-US" dirty="0" err="1"/>
              <a:t>đường</a:t>
            </a:r>
            <a:r>
              <a:rPr lang="en-US" dirty="0"/>
              <a:t> </a:t>
            </a:r>
            <a:r>
              <a:rPr lang="en-US" dirty="0" err="1"/>
              <a:t>hô</a:t>
            </a:r>
            <a:r>
              <a:rPr lang="en-US" dirty="0"/>
              <a:t> </a:t>
            </a:r>
            <a:r>
              <a:rPr lang="en-US" dirty="0" err="1"/>
              <a:t>hấp</a:t>
            </a:r>
            <a:r>
              <a:rPr lang="en-US" dirty="0"/>
              <a:t> </a:t>
            </a:r>
            <a:r>
              <a:rPr lang="en-US" dirty="0" err="1"/>
              <a:t>trên</a:t>
            </a:r>
            <a:endParaRPr lang="en-US" dirty="0"/>
          </a:p>
        </p:txBody>
      </p:sp>
      <p:sp>
        <p:nvSpPr>
          <p:cNvPr id="3" name="Content Placeholder 2"/>
          <p:cNvSpPr>
            <a:spLocks noGrp="1"/>
          </p:cNvSpPr>
          <p:nvPr>
            <p:ph idx="1"/>
          </p:nvPr>
        </p:nvSpPr>
        <p:spPr>
          <a:xfrm>
            <a:off x="304800" y="1524000"/>
            <a:ext cx="4724400" cy="4678363"/>
          </a:xfrm>
        </p:spPr>
        <p:txBody>
          <a:bodyPr>
            <a:normAutofit fontScale="92500" lnSpcReduction="20000"/>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do virus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Được</a:t>
            </a:r>
            <a:r>
              <a:rPr lang="en-US">
                <a:latin typeface="Times New Roman" panose="02020603050405020304" pitchFamily="18" charset="0"/>
                <a:cs typeface="Times New Roman" panose="02020603050405020304" pitchFamily="18" charset="0"/>
              </a:rPr>
              <a:t> biết: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lạnh</a:t>
            </a:r>
            <a:r>
              <a:rPr lang="en-US" dirty="0">
                <a:latin typeface="Times New Roman" panose="02020603050405020304" pitchFamily="18" charset="0"/>
                <a:cs typeface="Times New Roman" panose="02020603050405020304" pitchFamily="18" charset="0"/>
              </a:rPr>
              <a:t> (common cold)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(acute bronchitis).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do vi </a:t>
            </a:r>
            <a:r>
              <a:rPr lang="en-US" dirty="0" err="1">
                <a:latin typeface="Times New Roman" panose="02020603050405020304" pitchFamily="18" charset="0"/>
                <a:cs typeface="Times New Roman" panose="02020603050405020304" pitchFamily="18" charset="0"/>
              </a:rPr>
              <a:t>trùng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chiếm</a:t>
            </a:r>
            <a:r>
              <a:rPr lang="en-US" dirty="0">
                <a:latin typeface="Times New Roman" panose="02020603050405020304" pitchFamily="18" charset="0"/>
                <a:cs typeface="Times New Roman" panose="02020603050405020304" pitchFamily="18" charset="0"/>
              </a:rPr>
              <a:t> 10%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p:txBody>
          <a:bodyPr/>
          <a:lstStyle/>
          <a:p>
            <a:fld id="{CB32A5AD-F6D4-4E6E-AA4E-1979E35BD3D8}" type="slidenum">
              <a:rPr lang="en-US" smtClean="0"/>
              <a:t>12</a:t>
            </a:fld>
            <a:endParaRPr lang="en-US"/>
          </a:p>
        </p:txBody>
      </p:sp>
      <p:pic>
        <p:nvPicPr>
          <p:cNvPr id="3075" name="Picture 3" descr="E:\bai giang tu national Jewish health\ho\hinh minh hoa\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09800"/>
            <a:ext cx="3576690" cy="2652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Viêm phổi</a:t>
            </a:r>
          </a:p>
        </p:txBody>
      </p:sp>
      <p:sp>
        <p:nvSpPr>
          <p:cNvPr id="3" name="Content Placeholder 2"/>
          <p:cNvSpPr>
            <a:spLocks noGrp="1"/>
          </p:cNvSpPr>
          <p:nvPr>
            <p:ph sz="half" idx="1"/>
          </p:nvPr>
        </p:nvSpPr>
        <p:spPr/>
        <p:txBody>
          <a:bodyPr>
            <a:normAutofit fontScale="85000" lnSpcReduction="20000"/>
          </a:bodyPr>
          <a:lstStyle/>
          <a:p>
            <a:pPr marL="0" indent="0">
              <a:buNone/>
            </a:pPr>
            <a:r>
              <a:rPr lang="en-US"/>
              <a:t>. Tác nhân: virus, vi trùng, ký sinh trùng, nấm...</a:t>
            </a:r>
          </a:p>
          <a:p>
            <a:pPr marL="0" indent="0">
              <a:buNone/>
            </a:pPr>
            <a:endParaRPr lang="en-US"/>
          </a:p>
          <a:p>
            <a:pPr marL="0" indent="0">
              <a:buNone/>
            </a:pPr>
            <a:r>
              <a:rPr lang="en-US"/>
              <a:t>. Chẩn đoán: triệu chứng hô hấp  + tổn thương trên xq ngực thẳng.</a:t>
            </a:r>
          </a:p>
          <a:p>
            <a:pPr marL="0" indent="0">
              <a:buNone/>
            </a:pPr>
            <a:endParaRPr lang="en-US"/>
          </a:p>
          <a:p>
            <a:pPr marL="0" indent="0">
              <a:buNone/>
            </a:pPr>
            <a:r>
              <a:rPr lang="en-US"/>
              <a:t>. Xét nghiệm : chẩn đoán viêm phổi + xét nghiệm chẩn đoán tác nhân gây bệnh.</a:t>
            </a:r>
          </a:p>
          <a:p>
            <a:pPr marL="0" indent="0">
              <a:buNone/>
            </a:pPr>
            <a:endParaRPr lang="en-US"/>
          </a:p>
          <a:p>
            <a:pPr marL="0" indent="0">
              <a:buNone/>
            </a:pPr>
            <a:r>
              <a:rPr lang="en-US"/>
              <a:t>. Điều trị triệu chứng + điều trị nguyên nhân.</a:t>
            </a:r>
          </a:p>
        </p:txBody>
      </p:sp>
      <p:pic>
        <p:nvPicPr>
          <p:cNvPr id="5" name="Content Placeholder 4"/>
          <p:cNvPicPr>
            <a:picLocks noGrp="1" noChangeAspect="1"/>
          </p:cNvPicPr>
          <p:nvPr>
            <p:ph sz="half" idx="2"/>
          </p:nvPr>
        </p:nvPicPr>
        <p:blipFill>
          <a:blip r:embed="rId2"/>
          <a:stretch>
            <a:fillRect/>
          </a:stretch>
        </p:blipFill>
        <p:spPr>
          <a:xfrm>
            <a:off x="4648200" y="2209800"/>
            <a:ext cx="4038600" cy="3190240"/>
          </a:xfrm>
          <a:prstGeom prst="rect">
            <a:avLst/>
          </a:prstGeom>
        </p:spPr>
      </p:pic>
      <p:sp>
        <p:nvSpPr>
          <p:cNvPr id="4" name="Slide Number Placeholder 3"/>
          <p:cNvSpPr>
            <a:spLocks noGrp="1"/>
          </p:cNvSpPr>
          <p:nvPr>
            <p:ph type="sldNum" sz="quarter" idx="12"/>
          </p:nvPr>
        </p:nvSpPr>
        <p:spPr/>
        <p:txBody>
          <a:bodyPr/>
          <a:lstStyle/>
          <a:p>
            <a:fld id="{CB32A5AD-F6D4-4E6E-AA4E-1979E35BD3D8}"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4396"/>
            <a:ext cx="8229600" cy="886691"/>
          </a:xfrm>
        </p:spPr>
        <p:txBody>
          <a:bodyPr/>
          <a:lstStyle/>
          <a:p>
            <a:r>
              <a:rPr lang="en-US" dirty="0">
                <a:latin typeface="Times New Roman" panose="02020603050405020304" pitchFamily="18" charset="0"/>
                <a:cs typeface="Times New Roman" panose="02020603050405020304" pitchFamily="18" charset="0"/>
              </a:rPr>
              <a:t>Ho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 (Pertussis)</a:t>
            </a:r>
          </a:p>
        </p:txBody>
      </p:sp>
      <p:sp>
        <p:nvSpPr>
          <p:cNvPr id="3" name="Content Placeholder 2"/>
          <p:cNvSpPr>
            <a:spLocks noGrp="1"/>
          </p:cNvSpPr>
          <p:nvPr>
            <p:ph idx="1"/>
          </p:nvPr>
        </p:nvSpPr>
        <p:spPr>
          <a:xfrm>
            <a:off x="76200" y="1371600"/>
            <a:ext cx="8991600" cy="5181600"/>
          </a:xfrm>
        </p:spPr>
        <p:txBody>
          <a:bodyPr>
            <a:normAutofit fontScale="62500" lnSpcReduction="20000"/>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ho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 (whooping cough).</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cơn</a:t>
            </a:r>
            <a:r>
              <a:rPr lang="en-US" dirty="0">
                <a:latin typeface="Times New Roman" panose="02020603050405020304" pitchFamily="18" charset="0"/>
                <a:cs typeface="Times New Roman" panose="02020603050405020304" pitchFamily="18" charset="0"/>
              </a:rPr>
              <a:t> ho </a:t>
            </a:r>
            <a:r>
              <a:rPr lang="en-US" dirty="0" err="1">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hấp</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Bordetella</a:t>
            </a:r>
            <a:r>
              <a:rPr lang="en-US" dirty="0">
                <a:latin typeface="Times New Roman" panose="02020603050405020304" pitchFamily="18" charset="0"/>
                <a:cs typeface="Times New Roman" panose="02020603050405020304" pitchFamily="18" charset="0"/>
              </a:rPr>
              <a:t> pertussis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hấp</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Đợt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trùng</a:t>
            </a:r>
            <a:r>
              <a:rPr lang="en-US" dirty="0">
                <a:latin typeface="Times New Roman" panose="02020603050405020304" pitchFamily="18" charset="0"/>
                <a:cs typeface="Times New Roman" panose="02020603050405020304" pitchFamily="18" charset="0"/>
              </a:rPr>
              <a:t> ho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tuần</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mũi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nghẹt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mũi</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bởi</a:t>
            </a:r>
            <a:r>
              <a:rPr lang="en-US" dirty="0">
                <a:latin typeface="Times New Roman" panose="02020603050405020304" pitchFamily="18" charset="0"/>
                <a:cs typeface="Times New Roman" panose="02020603050405020304" pitchFamily="18" charset="0"/>
              </a:rPr>
              <a:t> ho </a:t>
            </a:r>
            <a:r>
              <a:rPr lang="en-US" dirty="0" err="1">
                <a:latin typeface="Times New Roman" panose="02020603050405020304" pitchFamily="18" charset="0"/>
                <a:cs typeface="Times New Roman" panose="02020603050405020304" pitchFamily="18" charset="0"/>
              </a:rPr>
              <a:t>cổ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ói</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trạng</a:t>
            </a:r>
            <a:r>
              <a:rPr lang="en-US" dirty="0">
                <a:latin typeface="Times New Roman" panose="02020603050405020304" pitchFamily="18" charset="0"/>
                <a:cs typeface="Times New Roman" panose="02020603050405020304" pitchFamily="18" charset="0"/>
              </a:rPr>
              <a:t> ho </a:t>
            </a:r>
            <a:r>
              <a:rPr lang="en-US" dirty="0" err="1">
                <a:latin typeface="Times New Roman" panose="02020603050405020304" pitchFamily="18" charset="0"/>
                <a:cs typeface="Times New Roman" panose="02020603050405020304" pitchFamily="18" charset="0"/>
              </a:rPr>
              <a:t>mãn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tuần</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sớm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tỷ</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p:txBody>
          <a:bodyPr/>
          <a:lstStyle/>
          <a:p>
            <a:fld id="{CB32A5AD-F6D4-4E6E-AA4E-1979E35BD3D8}" type="slidenum">
              <a:rPr lang="en-US" smtClean="0"/>
              <a:t>14</a:t>
            </a:fld>
            <a:endParaRPr lang="en-US"/>
          </a:p>
        </p:txBody>
      </p:sp>
      <p:pic>
        <p:nvPicPr>
          <p:cNvPr id="4098" name="Picture 2" descr="E:\bai giang tu national Jewish health\ho\hinh minh hoa\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76200"/>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a:latin typeface="Times New Roman" panose="02020603050405020304" pitchFamily="18" charset="0"/>
                <a:cs typeface="Times New Roman" panose="02020603050405020304" pitchFamily="18" charset="0"/>
              </a:rPr>
              <a:t>Hen </a:t>
            </a:r>
            <a:r>
              <a:rPr lang="en-US" dirty="0" err="1">
                <a:latin typeface="Times New Roman" panose="02020603050405020304" pitchFamily="18" charset="0"/>
                <a:cs typeface="Times New Roman" panose="02020603050405020304" pitchFamily="18" charset="0"/>
              </a:rPr>
              <a:t>phế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8025" y="1600200"/>
            <a:ext cx="4861175" cy="4525963"/>
          </a:xfrm>
        </p:spPr>
        <p:txBody>
          <a:bodyPr>
            <a:normAutofit fontScale="92500" lnSpcReduction="10000"/>
          </a:bodyPr>
          <a:lstStyle/>
          <a:p>
            <a:pPr marL="0" indent="0" algn="just">
              <a:lnSpc>
                <a:spcPct val="120000"/>
              </a:lnSpc>
              <a:buNone/>
            </a:pPr>
            <a:r>
              <a:rPr lang="en-US" sz="2400" dirty="0"/>
              <a:t>. </a:t>
            </a:r>
            <a:r>
              <a:rPr lang="en-US" sz="2400" dirty="0" err="1"/>
              <a:t>Bệnh</a:t>
            </a:r>
            <a:r>
              <a:rPr lang="en-US" sz="2400" dirty="0"/>
              <a:t> </a:t>
            </a:r>
            <a:r>
              <a:rPr lang="en-US" sz="2400" dirty="0" err="1"/>
              <a:t>lý</a:t>
            </a:r>
            <a:r>
              <a:rPr lang="en-US" sz="2400" dirty="0"/>
              <a:t> </a:t>
            </a:r>
            <a:r>
              <a:rPr lang="en-US" sz="2400" dirty="0" err="1"/>
              <a:t>phức</a:t>
            </a:r>
            <a:r>
              <a:rPr lang="en-US" sz="2400" dirty="0"/>
              <a:t> </a:t>
            </a:r>
            <a:r>
              <a:rPr lang="en-US" sz="2400" dirty="0" err="1"/>
              <a:t>tạp</a:t>
            </a:r>
            <a:r>
              <a:rPr lang="en-US" sz="2400" dirty="0"/>
              <a:t> </a:t>
            </a:r>
            <a:r>
              <a:rPr lang="en-US" sz="2400" dirty="0" err="1"/>
              <a:t>khi</a:t>
            </a:r>
            <a:r>
              <a:rPr lang="en-US" sz="2400" dirty="0"/>
              <a:t> </a:t>
            </a:r>
            <a:r>
              <a:rPr lang="en-US" sz="2400" dirty="0" err="1"/>
              <a:t>hệ</a:t>
            </a:r>
            <a:r>
              <a:rPr lang="en-US" sz="2400" dirty="0"/>
              <a:t> </a:t>
            </a:r>
            <a:r>
              <a:rPr lang="en-US" sz="2400" dirty="0" err="1"/>
              <a:t>miễn</a:t>
            </a:r>
            <a:r>
              <a:rPr lang="en-US" sz="2400" dirty="0"/>
              <a:t> </a:t>
            </a:r>
            <a:r>
              <a:rPr lang="en-US" sz="2400" dirty="0" err="1"/>
              <a:t>dịch</a:t>
            </a:r>
            <a:r>
              <a:rPr lang="en-US" sz="2400" dirty="0"/>
              <a:t> </a:t>
            </a:r>
            <a:r>
              <a:rPr lang="en-US" sz="2400" dirty="0" err="1"/>
              <a:t>của</a:t>
            </a:r>
            <a:r>
              <a:rPr lang="en-US" sz="2400" dirty="0"/>
              <a:t> </a:t>
            </a:r>
            <a:r>
              <a:rPr lang="en-US" sz="2400" dirty="0" err="1"/>
              <a:t>cơ</a:t>
            </a:r>
            <a:r>
              <a:rPr lang="en-US" sz="2400" dirty="0"/>
              <a:t> </a:t>
            </a:r>
            <a:r>
              <a:rPr lang="en-US" sz="2400" dirty="0" err="1"/>
              <a:t>thể</a:t>
            </a:r>
            <a:r>
              <a:rPr lang="en-US" sz="2400" dirty="0"/>
              <a:t> </a:t>
            </a:r>
            <a:r>
              <a:rPr lang="en-US" sz="2400" dirty="0" err="1"/>
              <a:t>tăng</a:t>
            </a:r>
            <a:r>
              <a:rPr lang="en-US" sz="2400" dirty="0"/>
              <a:t> </a:t>
            </a:r>
            <a:r>
              <a:rPr lang="en-US" sz="2400" dirty="0" err="1"/>
              <a:t>đáp</a:t>
            </a:r>
            <a:r>
              <a:rPr lang="en-US" sz="2400" dirty="0"/>
              <a:t> </a:t>
            </a:r>
            <a:r>
              <a:rPr lang="en-US" sz="2400" dirty="0" err="1"/>
              <a:t>ứng</a:t>
            </a:r>
            <a:r>
              <a:rPr lang="en-US" sz="2400" dirty="0"/>
              <a:t> </a:t>
            </a:r>
            <a:r>
              <a:rPr lang="en-US" sz="2400" dirty="0" err="1"/>
              <a:t>với</a:t>
            </a:r>
            <a:r>
              <a:rPr lang="en-US" sz="2400" dirty="0"/>
              <a:t> </a:t>
            </a:r>
            <a:r>
              <a:rPr lang="en-US" sz="2400" dirty="0" err="1"/>
              <a:t>kích</a:t>
            </a:r>
            <a:r>
              <a:rPr lang="en-US" sz="2400" dirty="0"/>
              <a:t> </a:t>
            </a:r>
            <a:r>
              <a:rPr lang="en-US" sz="2400" dirty="0" err="1"/>
              <a:t>thích</a:t>
            </a:r>
            <a:r>
              <a:rPr lang="en-US" sz="2400" dirty="0"/>
              <a:t> </a:t>
            </a:r>
            <a:r>
              <a:rPr lang="en-US" sz="2400" dirty="0" err="1"/>
              <a:t>môi</a:t>
            </a:r>
            <a:r>
              <a:rPr lang="en-US" sz="2400" dirty="0"/>
              <a:t> </a:t>
            </a:r>
            <a:r>
              <a:rPr lang="en-US" sz="2400" dirty="0" err="1"/>
              <a:t>trường</a:t>
            </a:r>
            <a:r>
              <a:rPr lang="en-US" sz="2400" dirty="0"/>
              <a:t> </a:t>
            </a:r>
            <a:r>
              <a:rPr lang="en-US" sz="2400" dirty="0" err="1"/>
              <a:t>đưa</a:t>
            </a:r>
            <a:r>
              <a:rPr lang="en-US" sz="2400" dirty="0"/>
              <a:t> </a:t>
            </a:r>
            <a:r>
              <a:rPr lang="en-US" sz="2400" dirty="0" err="1"/>
              <a:t>đến</a:t>
            </a:r>
            <a:r>
              <a:rPr lang="en-US" sz="2400" dirty="0"/>
              <a:t> </a:t>
            </a:r>
            <a:r>
              <a:rPr lang="en-US" sz="2400" dirty="0" err="1"/>
              <a:t>viêm</a:t>
            </a:r>
            <a:r>
              <a:rPr lang="en-US" sz="2400" dirty="0"/>
              <a:t>, </a:t>
            </a:r>
            <a:r>
              <a:rPr lang="en-US" sz="2400" dirty="0" err="1"/>
              <a:t>tắc</a:t>
            </a:r>
            <a:r>
              <a:rPr lang="en-US" sz="2400" dirty="0"/>
              <a:t> </a:t>
            </a:r>
            <a:r>
              <a:rPr lang="en-US" sz="2400" dirty="0" err="1"/>
              <a:t>nghẽn</a:t>
            </a:r>
            <a:r>
              <a:rPr lang="en-US" sz="2400" dirty="0"/>
              <a:t> </a:t>
            </a:r>
            <a:r>
              <a:rPr lang="en-US" sz="2400" dirty="0" err="1"/>
              <a:t>đường</a:t>
            </a:r>
            <a:r>
              <a:rPr lang="en-US" sz="2400" dirty="0"/>
              <a:t> </a:t>
            </a:r>
            <a:r>
              <a:rPr lang="en-US" sz="2400" dirty="0" err="1"/>
              <a:t>dẫn</a:t>
            </a:r>
            <a:r>
              <a:rPr lang="en-US" sz="2400" dirty="0"/>
              <a:t> </a:t>
            </a:r>
            <a:r>
              <a:rPr lang="en-US" sz="2400" dirty="0" err="1"/>
              <a:t>khí</a:t>
            </a:r>
            <a:r>
              <a:rPr lang="en-US" sz="2400" dirty="0"/>
              <a:t> </a:t>
            </a:r>
            <a:r>
              <a:rPr lang="en-US" sz="2400" dirty="0" err="1"/>
              <a:t>từng</a:t>
            </a:r>
            <a:r>
              <a:rPr lang="en-US" sz="2400" dirty="0"/>
              <a:t> </a:t>
            </a:r>
            <a:r>
              <a:rPr lang="en-US" sz="2400" dirty="0" err="1"/>
              <a:t>đợt</a:t>
            </a:r>
            <a:r>
              <a:rPr lang="en-US" sz="2400" dirty="0"/>
              <a:t>, </a:t>
            </a:r>
            <a:r>
              <a:rPr lang="en-US" sz="2400" dirty="0" err="1"/>
              <a:t>và</a:t>
            </a:r>
            <a:r>
              <a:rPr lang="en-US" sz="2400" dirty="0"/>
              <a:t> </a:t>
            </a:r>
            <a:r>
              <a:rPr lang="en-US" sz="2400" dirty="0" err="1"/>
              <a:t>tăng</a:t>
            </a:r>
            <a:r>
              <a:rPr lang="en-US" sz="2400" dirty="0"/>
              <a:t> </a:t>
            </a:r>
            <a:r>
              <a:rPr lang="en-US" sz="2400" dirty="0" err="1"/>
              <a:t>đáp</a:t>
            </a:r>
            <a:r>
              <a:rPr lang="en-US" sz="2400" dirty="0"/>
              <a:t> </a:t>
            </a:r>
            <a:r>
              <a:rPr lang="en-US" sz="2400" dirty="0" err="1"/>
              <a:t>ứng</a:t>
            </a:r>
            <a:r>
              <a:rPr lang="en-US" sz="2400" dirty="0"/>
              <a:t> </a:t>
            </a:r>
            <a:r>
              <a:rPr lang="en-US" sz="2400" dirty="0" err="1"/>
              <a:t>phế</a:t>
            </a:r>
            <a:r>
              <a:rPr lang="en-US" sz="2400" dirty="0"/>
              <a:t> </a:t>
            </a:r>
            <a:r>
              <a:rPr lang="en-US" sz="2400" dirty="0" err="1"/>
              <a:t>quản</a:t>
            </a:r>
            <a:r>
              <a:rPr lang="en-US" sz="2400" dirty="0"/>
              <a:t> </a:t>
            </a:r>
            <a:r>
              <a:rPr lang="en-US" sz="2400" dirty="0" err="1"/>
              <a:t>với</a:t>
            </a:r>
            <a:r>
              <a:rPr lang="en-US" sz="2400" dirty="0"/>
              <a:t> co </a:t>
            </a:r>
            <a:r>
              <a:rPr lang="en-US" sz="2400" dirty="0" err="1"/>
              <a:t>thắt</a:t>
            </a:r>
            <a:r>
              <a:rPr lang="en-US" sz="2400" dirty="0"/>
              <a:t> </a:t>
            </a:r>
            <a:r>
              <a:rPr lang="en-US" sz="2400" dirty="0" err="1"/>
              <a:t>đường</a:t>
            </a:r>
            <a:r>
              <a:rPr lang="en-US" sz="2400" dirty="0"/>
              <a:t> </a:t>
            </a:r>
            <a:r>
              <a:rPr lang="en-US" sz="2400" dirty="0" err="1"/>
              <a:t>dẫn</a:t>
            </a:r>
            <a:r>
              <a:rPr lang="en-US" sz="2400" dirty="0"/>
              <a:t> </a:t>
            </a:r>
            <a:r>
              <a:rPr lang="en-US" sz="2400" dirty="0" err="1"/>
              <a:t>khí</a:t>
            </a:r>
            <a:r>
              <a:rPr lang="en-US" sz="2400" dirty="0"/>
              <a:t>.</a:t>
            </a:r>
          </a:p>
          <a:p>
            <a:pPr marL="0" indent="0" algn="just">
              <a:lnSpc>
                <a:spcPct val="120000"/>
              </a:lnSpc>
              <a:buNone/>
            </a:pPr>
            <a:endParaRPr lang="en-US" sz="1100" dirty="0"/>
          </a:p>
          <a:p>
            <a:pPr marL="0" indent="0" algn="just">
              <a:lnSpc>
                <a:spcPct val="120000"/>
              </a:lnSpc>
              <a:buNone/>
            </a:pPr>
            <a:r>
              <a:rPr lang="en-US" sz="2400" dirty="0"/>
              <a:t>. Ho ở </a:t>
            </a:r>
            <a:r>
              <a:rPr lang="en-US" sz="2400" dirty="0" err="1"/>
              <a:t>những</a:t>
            </a:r>
            <a:r>
              <a:rPr lang="en-US" sz="2400" dirty="0"/>
              <a:t> </a:t>
            </a:r>
            <a:r>
              <a:rPr lang="en-US" sz="2400" dirty="0" err="1"/>
              <a:t>bệnh</a:t>
            </a:r>
            <a:r>
              <a:rPr lang="en-US" sz="2400" dirty="0"/>
              <a:t> </a:t>
            </a:r>
            <a:r>
              <a:rPr lang="en-US" sz="2400" dirty="0" err="1"/>
              <a:t>nhân</a:t>
            </a:r>
            <a:r>
              <a:rPr lang="en-US" sz="2400" dirty="0"/>
              <a:t> </a:t>
            </a:r>
            <a:r>
              <a:rPr lang="en-US" sz="2400" dirty="0" err="1"/>
              <a:t>này</a:t>
            </a:r>
            <a:r>
              <a:rPr lang="en-US" sz="2400" dirty="0"/>
              <a:t> </a:t>
            </a:r>
            <a:r>
              <a:rPr lang="en-US" sz="2400" dirty="0" err="1"/>
              <a:t>là</a:t>
            </a:r>
            <a:r>
              <a:rPr lang="en-US" sz="2400" dirty="0"/>
              <a:t> </a:t>
            </a:r>
            <a:r>
              <a:rPr lang="en-US" sz="2400" dirty="0" err="1"/>
              <a:t>kết</a:t>
            </a:r>
            <a:r>
              <a:rPr lang="en-US" sz="2400" dirty="0"/>
              <a:t> </a:t>
            </a:r>
            <a:r>
              <a:rPr lang="en-US" sz="2400" dirty="0" err="1"/>
              <a:t>quả</a:t>
            </a:r>
            <a:r>
              <a:rPr lang="en-US" sz="2400" dirty="0"/>
              <a:t> </a:t>
            </a:r>
            <a:r>
              <a:rPr lang="en-US" sz="2400" dirty="0" err="1"/>
              <a:t>tăng</a:t>
            </a:r>
            <a:r>
              <a:rPr lang="en-US" sz="2400" dirty="0"/>
              <a:t> </a:t>
            </a:r>
            <a:r>
              <a:rPr lang="en-US" sz="2400" dirty="0" err="1"/>
              <a:t>tiết</a:t>
            </a:r>
            <a:r>
              <a:rPr lang="en-US" sz="2400" dirty="0"/>
              <a:t> </a:t>
            </a:r>
            <a:r>
              <a:rPr lang="en-US" sz="2400" dirty="0" err="1"/>
              <a:t>đàm</a:t>
            </a:r>
            <a:r>
              <a:rPr lang="en-US" sz="2400" dirty="0"/>
              <a:t> </a:t>
            </a:r>
            <a:r>
              <a:rPr lang="en-US" sz="2400" dirty="0" err="1"/>
              <a:t>nhớt</a:t>
            </a:r>
            <a:r>
              <a:rPr lang="en-US" sz="2400" dirty="0"/>
              <a:t> </a:t>
            </a:r>
            <a:r>
              <a:rPr lang="en-US" sz="2400" dirty="0" err="1"/>
              <a:t>cùng</a:t>
            </a:r>
            <a:r>
              <a:rPr lang="en-US" sz="2400" dirty="0"/>
              <a:t> </a:t>
            </a:r>
            <a:r>
              <a:rPr lang="en-US" sz="2400" dirty="0" err="1"/>
              <a:t>với</a:t>
            </a:r>
            <a:r>
              <a:rPr lang="en-US" sz="2400" dirty="0"/>
              <a:t> </a:t>
            </a:r>
            <a:r>
              <a:rPr lang="en-US" sz="2400" dirty="0" err="1"/>
              <a:t>hẹp</a:t>
            </a:r>
            <a:r>
              <a:rPr lang="en-US" sz="2400" dirty="0"/>
              <a:t> </a:t>
            </a:r>
            <a:r>
              <a:rPr lang="en-US" sz="2400" dirty="0" err="1"/>
              <a:t>đường</a:t>
            </a:r>
            <a:r>
              <a:rPr lang="en-US" sz="2400" dirty="0"/>
              <a:t> </a:t>
            </a:r>
            <a:r>
              <a:rPr lang="en-US" sz="2400" dirty="0" err="1"/>
              <a:t>dẫn</a:t>
            </a:r>
            <a:r>
              <a:rPr lang="en-US" sz="2400" dirty="0"/>
              <a:t> </a:t>
            </a:r>
            <a:r>
              <a:rPr lang="en-US" sz="2400" dirty="0" err="1"/>
              <a:t>khí</a:t>
            </a:r>
            <a:r>
              <a:rPr lang="en-US" sz="2400" dirty="0"/>
              <a:t>.</a:t>
            </a:r>
          </a:p>
          <a:p>
            <a:pPr marL="0" indent="0" algn="just">
              <a:lnSpc>
                <a:spcPct val="120000"/>
              </a:lnSpc>
              <a:buNone/>
            </a:pPr>
            <a:endParaRPr lang="en-US" sz="1100" dirty="0"/>
          </a:p>
          <a:p>
            <a:pPr marL="0" indent="0" algn="just">
              <a:lnSpc>
                <a:spcPct val="120000"/>
              </a:lnSpc>
              <a:buNone/>
            </a:pPr>
            <a:r>
              <a:rPr lang="en-US" sz="2400" dirty="0"/>
              <a:t>. </a:t>
            </a:r>
            <a:r>
              <a:rPr lang="en-US" sz="2400" dirty="0" err="1"/>
              <a:t>Xét</a:t>
            </a:r>
            <a:r>
              <a:rPr lang="en-US" sz="2400" dirty="0"/>
              <a:t> </a:t>
            </a:r>
            <a:r>
              <a:rPr lang="en-US" sz="2400" dirty="0" err="1"/>
              <a:t>nghiệm</a:t>
            </a:r>
            <a:r>
              <a:rPr lang="en-US" sz="2400" dirty="0"/>
              <a:t> : </a:t>
            </a:r>
            <a:r>
              <a:rPr lang="en-US" sz="2400" dirty="0" err="1"/>
              <a:t>đo</a:t>
            </a:r>
            <a:r>
              <a:rPr lang="en-US" sz="2400" dirty="0"/>
              <a:t> </a:t>
            </a:r>
            <a:r>
              <a:rPr lang="en-US" sz="2400" dirty="0" err="1"/>
              <a:t>chức</a:t>
            </a:r>
            <a:r>
              <a:rPr lang="en-US" sz="2400" dirty="0"/>
              <a:t> </a:t>
            </a:r>
            <a:r>
              <a:rPr lang="en-US" sz="2400" dirty="0" err="1"/>
              <a:t>năng</a:t>
            </a:r>
            <a:r>
              <a:rPr lang="en-US" sz="2400" dirty="0"/>
              <a:t> </a:t>
            </a:r>
            <a:r>
              <a:rPr lang="en-US" sz="2400" dirty="0" err="1"/>
              <a:t>hô</a:t>
            </a:r>
            <a:r>
              <a:rPr lang="en-US" sz="2400" dirty="0"/>
              <a:t> </a:t>
            </a:r>
            <a:r>
              <a:rPr lang="en-US" sz="2400" dirty="0" err="1"/>
              <a:t>hấp</a:t>
            </a:r>
            <a:r>
              <a:rPr lang="en-US" sz="2400" dirty="0"/>
              <a:t>, test </a:t>
            </a:r>
            <a:r>
              <a:rPr lang="en-US" sz="2400" dirty="0" err="1"/>
              <a:t>kích</a:t>
            </a:r>
            <a:r>
              <a:rPr lang="en-US" sz="2400" dirty="0"/>
              <a:t> </a:t>
            </a:r>
            <a:r>
              <a:rPr lang="en-US" sz="2400" dirty="0" err="1"/>
              <a:t>thích</a:t>
            </a:r>
            <a:r>
              <a:rPr lang="en-US" sz="2400" dirty="0"/>
              <a:t> </a:t>
            </a:r>
            <a:r>
              <a:rPr lang="en-US" sz="2400" dirty="0" err="1"/>
              <a:t>methacholin</a:t>
            </a:r>
            <a:r>
              <a:rPr lang="en-US" sz="2400" dirty="0"/>
              <a:t>.</a:t>
            </a:r>
          </a:p>
        </p:txBody>
      </p:sp>
      <p:sp>
        <p:nvSpPr>
          <p:cNvPr id="4" name="Slide Number Placeholder 3"/>
          <p:cNvSpPr>
            <a:spLocks noGrp="1"/>
          </p:cNvSpPr>
          <p:nvPr>
            <p:ph type="sldNum" sz="quarter" idx="12"/>
          </p:nvPr>
        </p:nvSpPr>
        <p:spPr/>
        <p:txBody>
          <a:bodyPr/>
          <a:lstStyle/>
          <a:p>
            <a:fld id="{CB32A5AD-F6D4-4E6E-AA4E-1979E35BD3D8}" type="slidenum">
              <a:rPr lang="en-US" smtClean="0"/>
              <a:t>15</a:t>
            </a:fld>
            <a:endParaRPr lang="en-US"/>
          </a:p>
        </p:txBody>
      </p:sp>
      <p:pic>
        <p:nvPicPr>
          <p:cNvPr id="5122" name="Picture 2" descr="E:\bai giang tu national Jewish health\ho\hinh minh hoa\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741" y="2362201"/>
            <a:ext cx="3794234"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639762"/>
          </a:xfrm>
        </p:spPr>
        <p:txBody>
          <a:bodyPr>
            <a:noAutofit/>
          </a:bodyPr>
          <a:lstStyle/>
          <a:p>
            <a:r>
              <a:rPr lang="en-US" sz="3600" dirty="0" err="1">
                <a:latin typeface="Times New Roman" panose="02020603050405020304" pitchFamily="18" charset="0"/>
                <a:cs typeface="Times New Roman" panose="02020603050405020304" pitchFamily="18" charset="0"/>
              </a:rPr>
              <a:t>Bệnh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nghẽn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(BPTNMT)</a:t>
            </a:r>
          </a:p>
        </p:txBody>
      </p:sp>
      <p:sp>
        <p:nvSpPr>
          <p:cNvPr id="3" name="Content Placeholder 2"/>
          <p:cNvSpPr>
            <a:spLocks noGrp="1"/>
          </p:cNvSpPr>
          <p:nvPr>
            <p:ph idx="1"/>
          </p:nvPr>
        </p:nvSpPr>
        <p:spPr>
          <a:xfrm>
            <a:off x="241540" y="1295400"/>
            <a:ext cx="4482860" cy="5257800"/>
          </a:xfrm>
        </p:spPr>
        <p:txBody>
          <a:bodyPr>
            <a:normAutofit fontScale="62500" lnSpcReduction="20000"/>
          </a:bodyPr>
          <a:lstStyle/>
          <a:p>
            <a:pPr marL="0" indent="0">
              <a:buNone/>
            </a:pPr>
            <a:r>
              <a:rPr lang="en-US" dirty="0">
                <a:latin typeface="Times New Roman" panose="02020603050405020304" pitchFamily="18" charset="0"/>
                <a:cs typeface="Times New Roman" panose="02020603050405020304" pitchFamily="18" charset="0"/>
              </a:rPr>
              <a:t>. BPTNMT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tam </a:t>
            </a:r>
            <a:r>
              <a:rPr lang="en-US" dirty="0" err="1">
                <a:latin typeface="Times New Roman" panose="02020603050405020304" pitchFamily="18" charset="0"/>
                <a:cs typeface="Times New Roman" panose="02020603050405020304" pitchFamily="18" charset="0"/>
              </a:rPr>
              <a:t>chứng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bẩy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nhiễm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phổi</a:t>
            </a:r>
            <a:r>
              <a:rPr lang="en-US" dirty="0">
                <a:latin typeface="Times New Roman" panose="02020603050405020304" pitchFamily="18" charset="0"/>
                <a:cs typeface="Times New Roman" panose="02020603050405020304" pitchFamily="18" charset="0"/>
              </a:rPr>
              <a:t> do vi </a:t>
            </a:r>
            <a:r>
              <a:rPr lang="en-US" dirty="0" err="1">
                <a:latin typeface="Times New Roman" panose="02020603050405020304" pitchFamily="18" charset="0"/>
                <a:cs typeface="Times New Roman" panose="02020603050405020304" pitchFamily="18" charset="0"/>
              </a:rPr>
              <a:t>trùng</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co </a:t>
            </a:r>
            <a:r>
              <a:rPr lang="en-US" dirty="0" err="1">
                <a:latin typeface="Times New Roman" panose="02020603050405020304" pitchFamily="18" charset="0"/>
                <a:cs typeface="Times New Roman" panose="02020603050405020304" pitchFamily="18" charset="0"/>
              </a:rPr>
              <a:t>thắt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phổi</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ho.</a:t>
            </a:r>
          </a:p>
        </p:txBody>
      </p:sp>
      <p:sp>
        <p:nvSpPr>
          <p:cNvPr id="4" name="Slide Number Placeholder 3"/>
          <p:cNvSpPr>
            <a:spLocks noGrp="1"/>
          </p:cNvSpPr>
          <p:nvPr>
            <p:ph type="sldNum" sz="quarter" idx="12"/>
          </p:nvPr>
        </p:nvSpPr>
        <p:spPr/>
        <p:txBody>
          <a:bodyPr/>
          <a:lstStyle/>
          <a:p>
            <a:fld id="{CB32A5AD-F6D4-4E6E-AA4E-1979E35BD3D8}" type="slidenum">
              <a:rPr lang="en-US" smtClean="0"/>
              <a:t>16</a:t>
            </a:fld>
            <a:endParaRPr lang="en-US"/>
          </a:p>
        </p:txBody>
      </p:sp>
      <p:pic>
        <p:nvPicPr>
          <p:cNvPr id="6146" name="Picture 2" descr="E:\bai giang tu national Jewish health\ho\hinh minh hoa\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76400"/>
            <a:ext cx="4025660"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err="1">
                <a:latin typeface="Times New Roman" panose="02020603050405020304" pitchFamily="18" charset="0"/>
                <a:cs typeface="Times New Roman" panose="02020603050405020304" pitchFamily="18" charset="0"/>
              </a:rPr>
              <a:t>Viêm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mũi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(acute </a:t>
            </a:r>
            <a:r>
              <a:rPr lang="en-US" sz="3200" dirty="0" err="1">
                <a:latin typeface="Times New Roman" panose="02020603050405020304" pitchFamily="18" charset="0"/>
                <a:cs typeface="Times New Roman" panose="02020603050405020304" pitchFamily="18" charset="0"/>
              </a:rPr>
              <a:t>rhinosinusitis</a:t>
            </a:r>
            <a:r>
              <a:rPr lang="en-US" sz="3200"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152400" y="1600200"/>
            <a:ext cx="5334000" cy="4525963"/>
          </a:xfrm>
        </p:spPr>
        <p:txBody>
          <a:bodyPr>
            <a:normAutofit fontScale="77500" lnSpcReduction="20000"/>
          </a:bodyPr>
          <a:lstStyle/>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lót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mũi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khoảng</a:t>
            </a:r>
            <a:r>
              <a:rPr lang="en-US" dirty="0">
                <a:latin typeface="Times New Roman" panose="02020603050405020304" pitchFamily="18" charset="0"/>
                <a:cs typeface="Times New Roman" panose="02020603050405020304" pitchFamily="18" charset="0"/>
              </a:rPr>
              <a:t> 16 </a:t>
            </a:r>
            <a:r>
              <a:rPr lang="en-US" dirty="0" err="1">
                <a:latin typeface="Times New Roman" panose="02020603050405020304" pitchFamily="18" charset="0"/>
                <a:cs typeface="Times New Roman" panose="02020603050405020304" pitchFamily="18" charset="0"/>
              </a:rPr>
              <a:t>triệu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do virus </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10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trùng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10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mũi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a:t>
            </a: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 Ho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mũi</a:t>
            </a:r>
            <a:r>
              <a:rPr lang="en-US"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p:txBody>
          <a:bodyPr/>
          <a:lstStyle/>
          <a:p>
            <a:fld id="{CB32A5AD-F6D4-4E6E-AA4E-1979E35BD3D8}" type="slidenum">
              <a:rPr lang="en-US" smtClean="0"/>
              <a:t>17</a:t>
            </a:fld>
            <a:endParaRPr lang="en-US"/>
          </a:p>
        </p:txBody>
      </p:sp>
      <p:pic>
        <p:nvPicPr>
          <p:cNvPr id="7170" name="Picture 2" descr="E:\bai giang tu national Jewish health\ho\hinh minh hoa\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133600"/>
            <a:ext cx="2914650" cy="2914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huyết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1600200"/>
            <a:ext cx="5105400" cy="5029200"/>
          </a:xfrm>
        </p:spPr>
        <p:txBody>
          <a:bodyPr>
            <a:normAutofit fontScale="92500" lnSpcReduction="10000"/>
          </a:bodyPr>
          <a:lstStyle/>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phổi</a:t>
            </a:r>
            <a:r>
              <a:rPr lang="en-US" sz="2400" dirty="0">
                <a:latin typeface="Times New Roman" panose="02020603050405020304" pitchFamily="18" charset="0"/>
                <a:cs typeface="Times New Roman" panose="02020603050405020304" pitchFamily="18" charset="0"/>
              </a:rPr>
              <a:t>.</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gradien</a:t>
            </a:r>
            <a:r>
              <a:rPr lang="en-US" sz="2400" dirty="0">
                <a:latin typeface="Times New Roman" panose="02020603050405020304" pitchFamily="18" charset="0"/>
                <a:cs typeface="Times New Roman" panose="02020603050405020304" pitchFamily="18" charset="0"/>
              </a:rPr>
              <a:t> A-a </a:t>
            </a:r>
            <a:r>
              <a:rPr lang="en-US" sz="2400" dirty="0" err="1">
                <a:latin typeface="Times New Roman" panose="02020603050405020304" pitchFamily="18" charset="0"/>
                <a:cs typeface="Times New Roman" panose="02020603050405020304" pitchFamily="18" charset="0"/>
              </a:rPr>
              <a:t>dẩn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oxy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ho.</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ngửa</a:t>
            </a:r>
            <a:r>
              <a:rPr lang="en-US" sz="24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p:txBody>
          <a:bodyPr/>
          <a:lstStyle/>
          <a:p>
            <a:fld id="{CB32A5AD-F6D4-4E6E-AA4E-1979E35BD3D8}" type="slidenum">
              <a:rPr lang="en-US" smtClean="0"/>
              <a:t>18</a:t>
            </a:fld>
            <a:endParaRPr lang="en-US"/>
          </a:p>
        </p:txBody>
      </p:sp>
      <p:pic>
        <p:nvPicPr>
          <p:cNvPr id="1026" name="Picture 2" descr="E:\bai giang tu national Jewish health\ho\hinh minh hoa\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28800"/>
            <a:ext cx="2952750" cy="3914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hít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4724400" cy="4525963"/>
          </a:xfrm>
        </p:spPr>
        <p:txBody>
          <a:bodyPr>
            <a:normAutofit fontScale="77500" lnSpcReduction="20000"/>
          </a:bodyPr>
          <a:lstStyle/>
          <a:p>
            <a:pPr marL="0" indent="0">
              <a:buNone/>
            </a:pPr>
            <a:r>
              <a:rPr lang="en-US" dirty="0"/>
              <a:t>. </a:t>
            </a:r>
            <a:r>
              <a:rPr lang="en-US" dirty="0" err="1"/>
              <a:t>Là</a:t>
            </a:r>
            <a:r>
              <a:rPr lang="en-US" dirty="0"/>
              <a:t> </a:t>
            </a:r>
            <a:r>
              <a:rPr lang="en-US" dirty="0" err="1"/>
              <a:t>nguyên</a:t>
            </a:r>
            <a:r>
              <a:rPr lang="en-US" dirty="0"/>
              <a:t> </a:t>
            </a:r>
            <a:r>
              <a:rPr lang="en-US" dirty="0" err="1"/>
              <a:t>nhân</a:t>
            </a:r>
            <a:r>
              <a:rPr lang="en-US" dirty="0"/>
              <a:t> </a:t>
            </a:r>
            <a:r>
              <a:rPr lang="en-US" dirty="0" err="1"/>
              <a:t>phổ</a:t>
            </a:r>
            <a:r>
              <a:rPr lang="en-US" dirty="0"/>
              <a:t> </a:t>
            </a:r>
            <a:r>
              <a:rPr lang="en-US" dirty="0" err="1"/>
              <a:t>biến</a:t>
            </a:r>
            <a:r>
              <a:rPr lang="en-US" dirty="0"/>
              <a:t> </a:t>
            </a:r>
            <a:r>
              <a:rPr lang="en-US" dirty="0" err="1"/>
              <a:t>gây</a:t>
            </a:r>
            <a:r>
              <a:rPr lang="en-US" dirty="0"/>
              <a:t> ho.</a:t>
            </a:r>
          </a:p>
          <a:p>
            <a:pPr marL="0" indent="0">
              <a:buNone/>
            </a:pPr>
            <a:endParaRPr lang="en-US" dirty="0"/>
          </a:p>
          <a:p>
            <a:pPr marL="0" indent="0">
              <a:buNone/>
            </a:pPr>
            <a:r>
              <a:rPr lang="en-US" dirty="0"/>
              <a:t>. </a:t>
            </a:r>
            <a:r>
              <a:rPr lang="en-US" dirty="0" err="1"/>
              <a:t>Hội</a:t>
            </a:r>
            <a:r>
              <a:rPr lang="en-US" dirty="0"/>
              <a:t> </a:t>
            </a:r>
            <a:r>
              <a:rPr lang="en-US" dirty="0" err="1"/>
              <a:t>chứng</a:t>
            </a:r>
            <a:r>
              <a:rPr lang="en-US" dirty="0"/>
              <a:t> </a:t>
            </a:r>
            <a:r>
              <a:rPr lang="en-US" dirty="0" err="1"/>
              <a:t>hít</a:t>
            </a:r>
            <a:r>
              <a:rPr lang="en-US" dirty="0"/>
              <a:t> </a:t>
            </a:r>
            <a:r>
              <a:rPr lang="en-US" dirty="0" err="1"/>
              <a:t>xảy</a:t>
            </a:r>
            <a:r>
              <a:rPr lang="en-US" dirty="0"/>
              <a:t> </a:t>
            </a:r>
            <a:r>
              <a:rPr lang="en-US" dirty="0" err="1"/>
              <a:t>ra</a:t>
            </a:r>
            <a:r>
              <a:rPr lang="en-US" dirty="0"/>
              <a:t> </a:t>
            </a:r>
            <a:r>
              <a:rPr lang="en-US" dirty="0" err="1"/>
              <a:t>khi</a:t>
            </a:r>
            <a:r>
              <a:rPr lang="en-US" dirty="0"/>
              <a:t> </a:t>
            </a:r>
            <a:r>
              <a:rPr lang="en-US" dirty="0" err="1"/>
              <a:t>nắp</a:t>
            </a:r>
            <a:r>
              <a:rPr lang="en-US" dirty="0"/>
              <a:t> </a:t>
            </a:r>
            <a:r>
              <a:rPr lang="en-US" dirty="0" err="1"/>
              <a:t>thanh</a:t>
            </a:r>
            <a:r>
              <a:rPr lang="en-US" dirty="0"/>
              <a:t> </a:t>
            </a:r>
            <a:r>
              <a:rPr lang="en-US" dirty="0" err="1"/>
              <a:t>môn</a:t>
            </a:r>
            <a:r>
              <a:rPr lang="en-US" dirty="0"/>
              <a:t> </a:t>
            </a:r>
            <a:r>
              <a:rPr lang="en-US" dirty="0" err="1"/>
              <a:t>đóng</a:t>
            </a:r>
            <a:r>
              <a:rPr lang="en-US" dirty="0"/>
              <a:t> </a:t>
            </a:r>
            <a:r>
              <a:rPr lang="en-US" dirty="0" err="1"/>
              <a:t>không</a:t>
            </a:r>
            <a:r>
              <a:rPr lang="en-US" dirty="0"/>
              <a:t> </a:t>
            </a:r>
            <a:r>
              <a:rPr lang="en-US" dirty="0" err="1"/>
              <a:t>khít</a:t>
            </a:r>
            <a:r>
              <a:rPr lang="en-US" dirty="0"/>
              <a:t> </a:t>
            </a:r>
            <a:r>
              <a:rPr lang="en-US" dirty="0" err="1"/>
              <a:t>khi</a:t>
            </a:r>
            <a:r>
              <a:rPr lang="en-US" dirty="0"/>
              <a:t> </a:t>
            </a:r>
            <a:r>
              <a:rPr lang="en-US" dirty="0" err="1"/>
              <a:t>nuốt</a:t>
            </a:r>
            <a:r>
              <a:rPr lang="en-US" dirty="0"/>
              <a:t>.</a:t>
            </a:r>
          </a:p>
          <a:p>
            <a:pPr marL="0" indent="0">
              <a:buNone/>
            </a:pPr>
            <a:endParaRPr lang="en-US" dirty="0"/>
          </a:p>
          <a:p>
            <a:pPr marL="0" indent="0">
              <a:buNone/>
            </a:pPr>
            <a:r>
              <a:rPr lang="en-US" dirty="0"/>
              <a:t>. </a:t>
            </a:r>
            <a:r>
              <a:rPr lang="en-US" dirty="0" err="1"/>
              <a:t>Điều</a:t>
            </a:r>
            <a:r>
              <a:rPr lang="en-US" dirty="0"/>
              <a:t> </a:t>
            </a:r>
            <a:r>
              <a:rPr lang="en-US" dirty="0" err="1"/>
              <a:t>này</a:t>
            </a:r>
            <a:r>
              <a:rPr lang="en-US" dirty="0"/>
              <a:t> </a:t>
            </a:r>
            <a:r>
              <a:rPr lang="en-US" dirty="0" err="1"/>
              <a:t>cho</a:t>
            </a:r>
            <a:r>
              <a:rPr lang="en-US" dirty="0"/>
              <a:t> </a:t>
            </a:r>
            <a:r>
              <a:rPr lang="en-US" dirty="0" err="1"/>
              <a:t>phép</a:t>
            </a:r>
            <a:r>
              <a:rPr lang="en-US" dirty="0"/>
              <a:t> </a:t>
            </a:r>
            <a:r>
              <a:rPr lang="en-US" dirty="0" err="1"/>
              <a:t>thức</a:t>
            </a:r>
            <a:r>
              <a:rPr lang="en-US" dirty="0"/>
              <a:t> </a:t>
            </a:r>
            <a:r>
              <a:rPr lang="en-US" dirty="0" err="1"/>
              <a:t>ăn</a:t>
            </a:r>
            <a:r>
              <a:rPr lang="en-US" dirty="0"/>
              <a:t> hay </a:t>
            </a:r>
            <a:r>
              <a:rPr lang="en-US" dirty="0" err="1"/>
              <a:t>dịch</a:t>
            </a:r>
            <a:r>
              <a:rPr lang="en-US" dirty="0"/>
              <a:t> </a:t>
            </a:r>
            <a:r>
              <a:rPr lang="en-US" dirty="0" err="1"/>
              <a:t>vào</a:t>
            </a:r>
            <a:r>
              <a:rPr lang="en-US" dirty="0"/>
              <a:t> </a:t>
            </a:r>
            <a:r>
              <a:rPr lang="en-US" dirty="0" err="1"/>
              <a:t>đường</a:t>
            </a:r>
            <a:r>
              <a:rPr lang="en-US" dirty="0"/>
              <a:t> </a:t>
            </a:r>
            <a:r>
              <a:rPr lang="en-US" dirty="0" err="1"/>
              <a:t>dẫn</a:t>
            </a:r>
            <a:r>
              <a:rPr lang="en-US" dirty="0"/>
              <a:t> </a:t>
            </a:r>
            <a:r>
              <a:rPr lang="en-US" dirty="0" err="1"/>
              <a:t>khí</a:t>
            </a:r>
            <a:r>
              <a:rPr lang="en-US" dirty="0"/>
              <a:t> </a:t>
            </a:r>
            <a:r>
              <a:rPr lang="en-US" dirty="0" err="1"/>
              <a:t>thay</a:t>
            </a:r>
            <a:r>
              <a:rPr lang="en-US" dirty="0"/>
              <a:t> </a:t>
            </a:r>
            <a:r>
              <a:rPr lang="en-US" dirty="0" err="1"/>
              <a:t>vì</a:t>
            </a:r>
            <a:r>
              <a:rPr lang="en-US" dirty="0"/>
              <a:t> </a:t>
            </a:r>
            <a:r>
              <a:rPr lang="en-US" dirty="0" err="1"/>
              <a:t>vào</a:t>
            </a:r>
            <a:r>
              <a:rPr lang="en-US" dirty="0"/>
              <a:t> </a:t>
            </a:r>
            <a:r>
              <a:rPr lang="en-US" dirty="0" err="1"/>
              <a:t>thực</a:t>
            </a:r>
            <a:r>
              <a:rPr lang="en-US" dirty="0"/>
              <a:t> </a:t>
            </a:r>
            <a:r>
              <a:rPr lang="en-US" dirty="0" err="1"/>
              <a:t>quản</a:t>
            </a:r>
            <a:r>
              <a:rPr lang="en-US" dirty="0"/>
              <a:t>.</a:t>
            </a:r>
          </a:p>
          <a:p>
            <a:pPr marL="0" indent="0">
              <a:buNone/>
            </a:pPr>
            <a:endParaRPr lang="en-US" dirty="0"/>
          </a:p>
          <a:p>
            <a:pPr marL="0" indent="0">
              <a:buNone/>
            </a:pPr>
            <a:r>
              <a:rPr lang="en-US" dirty="0"/>
              <a:t>. </a:t>
            </a:r>
            <a:r>
              <a:rPr lang="en-US" dirty="0" err="1"/>
              <a:t>Ngoài</a:t>
            </a:r>
            <a:r>
              <a:rPr lang="en-US" dirty="0"/>
              <a:t> </a:t>
            </a:r>
            <a:r>
              <a:rPr lang="en-US" dirty="0" err="1"/>
              <a:t>việc</a:t>
            </a:r>
            <a:r>
              <a:rPr lang="en-US" dirty="0"/>
              <a:t> </a:t>
            </a:r>
            <a:r>
              <a:rPr lang="en-US" dirty="0" err="1"/>
              <a:t>thức</a:t>
            </a:r>
            <a:r>
              <a:rPr lang="en-US" dirty="0"/>
              <a:t> </a:t>
            </a:r>
            <a:r>
              <a:rPr lang="en-US" dirty="0" err="1"/>
              <a:t>ăn</a:t>
            </a:r>
            <a:r>
              <a:rPr lang="en-US" dirty="0"/>
              <a:t> </a:t>
            </a:r>
            <a:r>
              <a:rPr lang="en-US" dirty="0" err="1"/>
              <a:t>gây</a:t>
            </a:r>
            <a:r>
              <a:rPr lang="en-US" dirty="0"/>
              <a:t> </a:t>
            </a:r>
            <a:r>
              <a:rPr lang="en-US" dirty="0" err="1"/>
              <a:t>kích</a:t>
            </a:r>
            <a:r>
              <a:rPr lang="en-US" dirty="0"/>
              <a:t> </a:t>
            </a:r>
            <a:r>
              <a:rPr lang="en-US" dirty="0" err="1"/>
              <a:t>thích</a:t>
            </a:r>
            <a:r>
              <a:rPr lang="en-US" dirty="0"/>
              <a:t>, </a:t>
            </a:r>
            <a:r>
              <a:rPr lang="en-US" dirty="0" err="1"/>
              <a:t>có</a:t>
            </a:r>
            <a:r>
              <a:rPr lang="en-US" dirty="0"/>
              <a:t> </a:t>
            </a:r>
            <a:r>
              <a:rPr lang="en-US" dirty="0" err="1"/>
              <a:t>thể</a:t>
            </a:r>
            <a:r>
              <a:rPr lang="en-US" dirty="0"/>
              <a:t> </a:t>
            </a:r>
            <a:r>
              <a:rPr lang="en-US" dirty="0" err="1"/>
              <a:t>gây</a:t>
            </a:r>
            <a:r>
              <a:rPr lang="en-US" dirty="0"/>
              <a:t> </a:t>
            </a:r>
            <a:r>
              <a:rPr lang="en-US" dirty="0" err="1"/>
              <a:t>ra</a:t>
            </a:r>
            <a:r>
              <a:rPr lang="en-US" dirty="0"/>
              <a:t> </a:t>
            </a:r>
            <a:r>
              <a:rPr lang="en-US" dirty="0" err="1"/>
              <a:t>bệnh</a:t>
            </a:r>
            <a:r>
              <a:rPr lang="en-US" dirty="0"/>
              <a:t> </a:t>
            </a:r>
            <a:r>
              <a:rPr lang="en-US" dirty="0" err="1"/>
              <a:t>lý</a:t>
            </a:r>
            <a:r>
              <a:rPr lang="en-US" dirty="0"/>
              <a:t> </a:t>
            </a:r>
            <a:r>
              <a:rPr lang="en-US" dirty="0" err="1"/>
              <a:t>nhiễm</a:t>
            </a:r>
            <a:r>
              <a:rPr lang="en-US" dirty="0"/>
              <a:t> </a:t>
            </a:r>
            <a:r>
              <a:rPr lang="en-US" dirty="0" err="1"/>
              <a:t>trùng</a:t>
            </a:r>
            <a:r>
              <a:rPr lang="en-US" dirty="0"/>
              <a:t> </a:t>
            </a:r>
            <a:r>
              <a:rPr lang="en-US" dirty="0" err="1"/>
              <a:t>gọi</a:t>
            </a:r>
            <a:r>
              <a:rPr lang="en-US" dirty="0"/>
              <a:t> </a:t>
            </a:r>
            <a:r>
              <a:rPr lang="en-US" dirty="0" err="1"/>
              <a:t>là</a:t>
            </a:r>
            <a:r>
              <a:rPr lang="en-US" dirty="0"/>
              <a:t> </a:t>
            </a:r>
            <a:r>
              <a:rPr lang="en-US" dirty="0" err="1"/>
              <a:t>viêm</a:t>
            </a:r>
            <a:r>
              <a:rPr lang="en-US" dirty="0"/>
              <a:t> </a:t>
            </a:r>
            <a:r>
              <a:rPr lang="en-US" dirty="0" err="1"/>
              <a:t>phổi</a:t>
            </a:r>
            <a:r>
              <a:rPr lang="en-US" dirty="0"/>
              <a:t> </a:t>
            </a:r>
            <a:r>
              <a:rPr lang="en-US" dirty="0" err="1"/>
              <a:t>hít</a:t>
            </a:r>
            <a:r>
              <a:rPr lang="en-US" dirty="0"/>
              <a:t>.</a:t>
            </a:r>
          </a:p>
        </p:txBody>
      </p:sp>
      <p:sp>
        <p:nvSpPr>
          <p:cNvPr id="4" name="Slide Number Placeholder 3"/>
          <p:cNvSpPr>
            <a:spLocks noGrp="1"/>
          </p:cNvSpPr>
          <p:nvPr>
            <p:ph type="sldNum" sz="quarter" idx="12"/>
          </p:nvPr>
        </p:nvSpPr>
        <p:spPr/>
        <p:txBody>
          <a:bodyPr/>
          <a:lstStyle/>
          <a:p>
            <a:fld id="{CB32A5AD-F6D4-4E6E-AA4E-1979E35BD3D8}" type="slidenum">
              <a:rPr lang="en-US" smtClean="0"/>
              <a:t>19</a:t>
            </a:fld>
            <a:endParaRPr lang="en-US"/>
          </a:p>
        </p:txBody>
      </p:sp>
      <p:pic>
        <p:nvPicPr>
          <p:cNvPr id="2050" name="Picture 2" descr="E:\bai giang tu national Jewish health\ho\hinh minh hoa\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185555"/>
            <a:ext cx="3877235" cy="29960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B32A5AD-F6D4-4E6E-AA4E-1979E35BD3D8}" type="slidenum">
              <a:rPr lang="en-US" smtClean="0"/>
              <a:t>2</a:t>
            </a:fld>
            <a:endParaRPr lang="en-US"/>
          </a:p>
        </p:txBody>
      </p:sp>
      <p:sp>
        <p:nvSpPr>
          <p:cNvPr id="10" name="Title 1">
            <a:extLst>
              <a:ext uri="{FF2B5EF4-FFF2-40B4-BE49-F238E27FC236}">
                <a16:creationId xmlns:a16="http://schemas.microsoft.com/office/drawing/2014/main" id="{B25794E5-9BFB-4A19-BF7C-F8EB5075E541}"/>
              </a:ext>
            </a:extLst>
          </p:cNvPr>
          <p:cNvSpPr txBox="1">
            <a:spLocks/>
          </p:cNvSpPr>
          <p:nvPr/>
        </p:nvSpPr>
        <p:spPr>
          <a:xfrm>
            <a:off x="685800" y="1958975"/>
            <a:ext cx="7772400" cy="1470025"/>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yriad Pro"/>
                <a:ea typeface="+mj-ea"/>
                <a:cs typeface="Myriad Pro"/>
              </a:defRPr>
            </a:lvl1pPr>
          </a:lstStyle>
          <a:p>
            <a:r>
              <a:rPr lang="en-US" sz="5335" b="1">
                <a:latin typeface="Times New Roman" panose="02020603050405020304" pitchFamily="18" charset="0"/>
                <a:cs typeface="Times New Roman" panose="02020603050405020304" pitchFamily="18" charset="0"/>
              </a:rPr>
              <a:t>Tiếp cận bệnh nhân ho </a:t>
            </a:r>
            <a:br>
              <a:rPr lang="en-US" sz="5335" b="1">
                <a:latin typeface="Times New Roman" panose="02020603050405020304" pitchFamily="18" charset="0"/>
                <a:cs typeface="Times New Roman" panose="02020603050405020304" pitchFamily="18" charset="0"/>
              </a:rPr>
            </a:br>
            <a:r>
              <a:rPr lang="en-US" sz="5335" b="1">
                <a:latin typeface="Times New Roman" panose="02020603050405020304" pitchFamily="18" charset="0"/>
                <a:cs typeface="Times New Roman" panose="02020603050405020304" pitchFamily="18" charset="0"/>
              </a:rPr>
              <a:t>(cough)</a:t>
            </a:r>
            <a:endParaRPr lang="en-US" sz="5335" b="1" dirty="0">
              <a:latin typeface="Times New Roman" panose="02020603050405020304" pitchFamily="18" charset="0"/>
              <a:cs typeface="Times New Roman" panose="02020603050405020304" pitchFamily="18" charset="0"/>
            </a:endParaRPr>
          </a:p>
        </p:txBody>
      </p:sp>
      <p:sp>
        <p:nvSpPr>
          <p:cNvPr id="11" name="Subtitle 2">
            <a:extLst>
              <a:ext uri="{FF2B5EF4-FFF2-40B4-BE49-F238E27FC236}">
                <a16:creationId xmlns:a16="http://schemas.microsoft.com/office/drawing/2014/main" id="{2E022010-B9C7-4923-B38B-E34CCE655A36}"/>
              </a:ext>
            </a:extLst>
          </p:cNvPr>
          <p:cNvSpPr txBox="1">
            <a:spLocks/>
          </p:cNvSpPr>
          <p:nvPr/>
        </p:nvSpPr>
        <p:spPr>
          <a:xfrm>
            <a:off x="2895600" y="4648200"/>
            <a:ext cx="3352800" cy="914400"/>
          </a:xfrm>
          <a:prstGeom prst="rect">
            <a:avLst/>
          </a:prstGeom>
        </p:spPr>
        <p:txBody>
          <a:bodyPr vert="horz" lIns="91440" tIns="45720" rIns="91440" bIns="45720" rtlCol="0">
            <a:normAutofit fontScale="97500"/>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i="1">
                <a:latin typeface="Times New Roman" panose="02020603050405020304" pitchFamily="18" charset="0"/>
                <a:cs typeface="Times New Roman" panose="02020603050405020304" pitchFamily="18" charset="0"/>
              </a:rPr>
              <a:t>Ts Bs Phan Vương Khắc Thái</a:t>
            </a:r>
          </a:p>
          <a:p>
            <a:pPr marL="0" indent="0" algn="ctr">
              <a:buNone/>
            </a:pPr>
            <a:r>
              <a:rPr lang="en-US" sz="1800" b="1" i="1">
                <a:latin typeface="Times New Roman" panose="02020603050405020304" pitchFamily="18" charset="0"/>
                <a:cs typeface="Times New Roman" panose="02020603050405020304" pitchFamily="18" charset="0"/>
              </a:rPr>
              <a:t>T2/2022</a:t>
            </a:r>
            <a:endParaRPr lang="en-US" sz="1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610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Nghẽn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phổi</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76200" y="1417639"/>
            <a:ext cx="5329084" cy="5126036"/>
          </a:xfrm>
        </p:spPr>
        <p:txBody>
          <a:bodyPr>
            <a:noAutofit/>
          </a:bodyPr>
          <a:lstStyle/>
          <a:p>
            <a:pPr marL="0" indent="0" algn="just">
              <a:buNone/>
            </a:pPr>
            <a:r>
              <a:rPr lang="en-US" sz="2200" dirty="0"/>
              <a:t>. </a:t>
            </a:r>
            <a:r>
              <a:rPr lang="en-US" sz="2200" dirty="0" err="1">
                <a:latin typeface="Times New Roman" panose="02020603050405020304" pitchFamily="18" charset="0"/>
                <a:cs typeface="Times New Roman" panose="02020603050405020304" pitchFamily="18" charset="0"/>
              </a:rPr>
              <a:t>Cục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máu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mạch</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phổi</a:t>
            </a:r>
            <a:r>
              <a:rPr lang="en-US" sz="220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0" indent="0" algn="just">
              <a:buNone/>
            </a:pPr>
            <a:r>
              <a:rPr lang="en-US" sz="2200">
                <a:latin typeface="Times New Roman" panose="02020603050405020304" pitchFamily="18" charset="0"/>
                <a:cs typeface="Times New Roman" panose="02020603050405020304" pitchFamily="18" charset="0"/>
              </a:rPr>
              <a:t>. Thường gặp nhất là khi tắc nghẽn ở các tĩnh mạch sâu tại những vị trí khác trên cơ thể bong ra và di chuyển đến vòng tuần hoàn phổi. </a:t>
            </a:r>
            <a:endParaRPr lang="en-US" sz="2200"/>
          </a:p>
          <a:p>
            <a:pPr marL="0" indent="0" algn="just">
              <a:buNone/>
            </a:pPr>
            <a:r>
              <a:rPr lang="en-US" sz="2200"/>
              <a:t>. Ho giống như suy tim xung huyết. Các mạch máu xung huyết trước cục máu đông làm phù và tổn thương phổi. </a:t>
            </a:r>
          </a:p>
          <a:p>
            <a:pPr marL="0" indent="0" algn="just">
              <a:buNone/>
            </a:pPr>
            <a:r>
              <a:rPr lang="en-US" sz="2200"/>
              <a:t>. Điều này gây viêm và kích thích mô phổi. Ngoài ra nếu cục máu đông đủ lớn và hiện diện trong thời gian đủ dài, hoại tử phổi có thể xảy ra, phân giải các chất tiền viêm vào trong mô phổi, do đó làm nặng thêm cơn ho.</a:t>
            </a:r>
          </a:p>
        </p:txBody>
      </p:sp>
      <p:sp>
        <p:nvSpPr>
          <p:cNvPr id="4" name="Slide Number Placeholder 3"/>
          <p:cNvSpPr>
            <a:spLocks noGrp="1"/>
          </p:cNvSpPr>
          <p:nvPr>
            <p:ph type="sldNum" sz="quarter" idx="12"/>
          </p:nvPr>
        </p:nvSpPr>
        <p:spPr/>
        <p:txBody>
          <a:bodyPr/>
          <a:lstStyle/>
          <a:p>
            <a:fld id="{CB32A5AD-F6D4-4E6E-AA4E-1979E35BD3D8}" type="slidenum">
              <a:rPr lang="en-US" smtClean="0"/>
              <a:t>20</a:t>
            </a:fld>
            <a:endParaRPr lang="en-US"/>
          </a:p>
        </p:txBody>
      </p:sp>
      <p:pic>
        <p:nvPicPr>
          <p:cNvPr id="1026" name="Picture 2" descr="E:\hoi nghi 27022022\hinh minh ho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284" y="1981200"/>
            <a:ext cx="3738716"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09483"/>
            <a:ext cx="8229600" cy="1143000"/>
          </a:xfrm>
        </p:spPr>
        <p:txBody>
          <a:bodyPr/>
          <a:lstStyle/>
          <a:p>
            <a:r>
              <a:rPr lang="en-US"/>
              <a:t>Ho mãn tính</a:t>
            </a:r>
          </a:p>
        </p:txBody>
      </p:sp>
      <p:sp>
        <p:nvSpPr>
          <p:cNvPr id="5" name="Slide Number Placeholder 4"/>
          <p:cNvSpPr>
            <a:spLocks noGrp="1"/>
          </p:cNvSpPr>
          <p:nvPr>
            <p:ph type="sldNum" sz="quarter" idx="12"/>
          </p:nvPr>
        </p:nvSpPr>
        <p:spPr/>
        <p:txBody>
          <a:bodyPr/>
          <a:lstStyle/>
          <a:p>
            <a:fld id="{CB32A5AD-F6D4-4E6E-AA4E-1979E35BD3D8}" type="slidenum">
              <a:rPr lang="en-US" smtClean="0"/>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Hội chứng ho đường dẫn khí trên</a:t>
            </a:r>
          </a:p>
        </p:txBody>
      </p:sp>
      <p:sp>
        <p:nvSpPr>
          <p:cNvPr id="3" name="Content Placeholder 2"/>
          <p:cNvSpPr>
            <a:spLocks noGrp="1"/>
          </p:cNvSpPr>
          <p:nvPr>
            <p:ph sz="half" idx="1"/>
          </p:nvPr>
        </p:nvSpPr>
        <p:spPr>
          <a:xfrm>
            <a:off x="152400" y="1600200"/>
            <a:ext cx="4876800" cy="4525963"/>
          </a:xfrm>
        </p:spPr>
        <p:txBody>
          <a:bodyPr>
            <a:normAutofit fontScale="97500"/>
          </a:bodyPr>
          <a:lstStyle/>
          <a:p>
            <a:pPr marL="0" indent="0">
              <a:buNone/>
            </a:pPr>
            <a:r>
              <a:rPr lang="en-US" sz="2000">
                <a:latin typeface="Times New Roman" panose="02020603050405020304" pitchFamily="18" charset="0"/>
                <a:cs typeface="Times New Roman" panose="02020603050405020304" pitchFamily="18" charset="0"/>
              </a:rPr>
              <a:t>. Nguyên nhân thông dụng nhất của ho mãn tính.</a:t>
            </a:r>
          </a:p>
          <a:p>
            <a:pPr marL="0" indent="0">
              <a:buNone/>
            </a:pPr>
            <a:endParaRPr lang="en-US" sz="800">
              <a:latin typeface="Times New Roman" panose="02020603050405020304" pitchFamily="18" charset="0"/>
              <a:cs typeface="Times New Roman" panose="02020603050405020304" pitchFamily="18" charset="0"/>
            </a:endParaRPr>
          </a:p>
          <a:p>
            <a:pPr marL="0" indent="0">
              <a:buNone/>
            </a:pPr>
            <a:r>
              <a:rPr lang="en-US" sz="2000">
                <a:latin typeface="Times New Roman" panose="02020603050405020304" pitchFamily="18" charset="0"/>
                <a:cs typeface="Times New Roman" panose="02020603050405020304" pitchFamily="18" charset="0"/>
              </a:rPr>
              <a:t>. Một số bệnh trong nhóm nguyên nhân này: viêm mũi dị ứng, viêm mũi không dị ứng, sau nhiễm trùng, viêm mũi xoang do vi trùng hay virus. </a:t>
            </a:r>
          </a:p>
          <a:p>
            <a:pPr marL="0" indent="0">
              <a:buNone/>
            </a:pPr>
            <a:endParaRPr lang="en-US" sz="1000">
              <a:latin typeface="Times New Roman" panose="02020603050405020304" pitchFamily="18" charset="0"/>
              <a:cs typeface="Times New Roman" panose="02020603050405020304" pitchFamily="18" charset="0"/>
            </a:endParaRPr>
          </a:p>
          <a:p>
            <a:pPr marL="0" indent="0">
              <a:buNone/>
            </a:pPr>
            <a:r>
              <a:rPr lang="en-US" sz="2000">
                <a:latin typeface="Times New Roman" panose="02020603050405020304" pitchFamily="18" charset="0"/>
                <a:cs typeface="Times New Roman" panose="02020603050405020304" pitchFamily="18" charset="0"/>
              </a:rPr>
              <a:t>. Hội chứng ho đường dẫn khí trên là quá trình chảy  dịch sau mũi kéo dài kích thích đường dẫn khí trên gây ra ho.</a:t>
            </a:r>
          </a:p>
          <a:p>
            <a:pPr marL="0" indent="0">
              <a:buNone/>
            </a:pPr>
            <a:endParaRPr lang="en-US" sz="1000">
              <a:latin typeface="Times New Roman" panose="02020603050405020304" pitchFamily="18" charset="0"/>
              <a:cs typeface="Times New Roman" panose="02020603050405020304" pitchFamily="18" charset="0"/>
            </a:endParaRPr>
          </a:p>
          <a:p>
            <a:pPr marL="0" indent="0">
              <a:buNone/>
            </a:pPr>
            <a:r>
              <a:rPr lang="en-US" sz="2000">
                <a:latin typeface="Times New Roman" panose="02020603050405020304" pitchFamily="18" charset="0"/>
                <a:cs typeface="Times New Roman" panose="02020603050405020304" pitchFamily="18" charset="0"/>
              </a:rPr>
              <a:t>. Liên quan với chảy dịch sau mũi thường xuyên, cảm giác dịch rỉ xuống phía sau họng gây nên hiện tượng “tằng hắng” kéo dài.</a:t>
            </a:r>
          </a:p>
        </p:txBody>
      </p:sp>
      <p:pic>
        <p:nvPicPr>
          <p:cNvPr id="6" name="Content Placeholder 5"/>
          <p:cNvPicPr>
            <a:picLocks noGrp="1" noChangeAspect="1"/>
          </p:cNvPicPr>
          <p:nvPr>
            <p:ph sz="half" idx="2"/>
          </p:nvPr>
        </p:nvPicPr>
        <p:blipFill>
          <a:blip r:embed="rId2"/>
          <a:stretch>
            <a:fillRect/>
          </a:stretch>
        </p:blipFill>
        <p:spPr>
          <a:xfrm>
            <a:off x="4953000" y="2250422"/>
            <a:ext cx="4038600" cy="3225518"/>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Trào ngược dạ dày thực quản</a:t>
            </a:r>
          </a:p>
        </p:txBody>
      </p:sp>
      <p:sp>
        <p:nvSpPr>
          <p:cNvPr id="3" name="Content Placeholder 2"/>
          <p:cNvSpPr>
            <a:spLocks noGrp="1"/>
          </p:cNvSpPr>
          <p:nvPr>
            <p:ph sz="half" idx="1"/>
          </p:nvPr>
        </p:nvSpPr>
        <p:spPr>
          <a:xfrm>
            <a:off x="152400" y="1600200"/>
            <a:ext cx="4648200" cy="4525963"/>
          </a:xfrm>
        </p:spPr>
        <p:txBody>
          <a:bodyPr>
            <a:normAutofit fontScale="75000" lnSpcReduction="20000"/>
          </a:bodyPr>
          <a:lstStyle/>
          <a:p>
            <a:pPr marL="0" indent="0">
              <a:buNone/>
            </a:pPr>
            <a:r>
              <a:rPr lang="en-US">
                <a:latin typeface="Times New Roman" panose="02020603050405020304" pitchFamily="18" charset="0"/>
                <a:cs typeface="Times New Roman" panose="02020603050405020304" pitchFamily="18" charset="0"/>
              </a:rPr>
              <a:t>. Ho không đàm xảy ra sau ăn hay nặng lên khi nằm xuống, có thể đi kèm với ợ nóng (ợ chua), vị cay, trào ngược.</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Bệnh lý trào ngược dạ dày thực quản chiếm đến 40% các cơn ho mãn tính, xảy ra như là sự đẩy ngược các thành phần acid trong dạ dày vào trong vùng hầu họng và thanh quản.</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Điều này dẫn đến kích thích các receptor ở thanh quản và trào ngược vi thể từng cơn. Thường bệnh này thường nặng lên về chiều khi bệnh nhân nằm xuống do nó cho các chất từ dạ dày trào ngược dễ hơn. </a:t>
            </a:r>
          </a:p>
        </p:txBody>
      </p:sp>
      <p:pic>
        <p:nvPicPr>
          <p:cNvPr id="4" name="Content Placeholder 3"/>
          <p:cNvPicPr>
            <a:picLocks noGrp="1" noChangeAspect="1"/>
          </p:cNvPicPr>
          <p:nvPr>
            <p:ph sz="half" idx="2"/>
          </p:nvPr>
        </p:nvPicPr>
        <p:blipFill>
          <a:blip r:embed="rId2"/>
          <a:stretch>
            <a:fillRect/>
          </a:stretch>
        </p:blipFill>
        <p:spPr>
          <a:xfrm>
            <a:off x="4800600" y="2286000"/>
            <a:ext cx="4038600" cy="2586990"/>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Suyển dạng ho</a:t>
            </a:r>
          </a:p>
        </p:txBody>
      </p:sp>
      <p:sp>
        <p:nvSpPr>
          <p:cNvPr id="3" name="Content Placeholder 2"/>
          <p:cNvSpPr>
            <a:spLocks noGrp="1"/>
          </p:cNvSpPr>
          <p:nvPr>
            <p:ph sz="half" idx="1"/>
          </p:nvPr>
        </p:nvSpPr>
        <p:spPr>
          <a:xfrm>
            <a:off x="152400" y="1600200"/>
            <a:ext cx="8763000" cy="4526280"/>
          </a:xfrm>
        </p:spPr>
        <p:txBody>
          <a:bodyPr>
            <a:normAutofit fontScale="90000" lnSpcReduction="20000"/>
          </a:bodyPr>
          <a:lstStyle/>
          <a:p>
            <a:pPr marL="0" indent="0">
              <a:buNone/>
            </a:pPr>
            <a:r>
              <a:rPr lang="en-US" sz="2400">
                <a:latin typeface="Times New Roman" panose="02020603050405020304" pitchFamily="18" charset="0"/>
                <a:cs typeface="Times New Roman" panose="02020603050405020304" pitchFamily="18" charset="0"/>
              </a:rPr>
              <a:t>. Biểu hiện chủ yếu là ho, không phải khò khè như trong suyển điển hình. Ho về đêm, đàm có thể dầy đặc và nhầy với hình dạng trụ.</a:t>
            </a:r>
          </a:p>
          <a:p>
            <a:pPr marL="0" indent="0">
              <a:buNone/>
            </a:pPr>
            <a:endParaRPr lang="en-US" sz="13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Những bệnh nhân này sẽ có chức năng hô hấp bình thường, nhưng test kích thích methacholin dương tính.</a:t>
            </a:r>
          </a:p>
          <a:p>
            <a:pPr marL="0" indent="0">
              <a:buNone/>
            </a:pPr>
            <a:endParaRPr lang="en-US" sz="15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Có thể nghi ngờ nếu ho khan, tái đi tái lại, xảy ra ngày và đêm, và tăng lên khi gắng sức, khí lạnh, hay nhiễm trùng đường hô hấp trên.</a:t>
            </a:r>
          </a:p>
          <a:p>
            <a:pPr marL="0" indent="0">
              <a:buNone/>
            </a:pPr>
            <a:endParaRPr lang="en-US" sz="13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Chú ý tiền căn gia đình và thay đổi theo mùa. Được nghĩ đến là do các receptor ho gặp nhiều ở đường dẫn khí gần và ít hơn khi đường dẫn khí nhỏ hơn.</a:t>
            </a:r>
          </a:p>
          <a:p>
            <a:pPr marL="0" indent="0">
              <a:buNone/>
            </a:pPr>
            <a:endParaRPr lang="en-US" sz="13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Do đó trong suyển dạng ho, viêm chiếm ưu thế ở đường dẫn khí gần nên ho bị kích hoạt, và chổ xa thì ít hơn, nơi đó viêm xảy ra sẽ đưa đến khò khè và khó thở.</a:t>
            </a:r>
          </a:p>
        </p:txBody>
      </p:sp>
      <p:sp>
        <p:nvSpPr>
          <p:cNvPr id="5" name="Slide Number Placeholder 4"/>
          <p:cNvSpPr>
            <a:spLocks noGrp="1"/>
          </p:cNvSpPr>
          <p:nvPr>
            <p:ph type="sldNum" sz="quarter" idx="12"/>
          </p:nvPr>
        </p:nvSpPr>
        <p:spPr/>
        <p:txBody>
          <a:bodyPr/>
          <a:lstStyle/>
          <a:p>
            <a:fld id="{CB32A5AD-F6D4-4E6E-AA4E-1979E35BD3D8}" type="slidenum">
              <a:rPr lang="en-US" smtClean="0"/>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Viêm phế quản mãn tính</a:t>
            </a:r>
          </a:p>
        </p:txBody>
      </p:sp>
      <p:sp>
        <p:nvSpPr>
          <p:cNvPr id="3" name="Content Placeholder 2"/>
          <p:cNvSpPr>
            <a:spLocks noGrp="1"/>
          </p:cNvSpPr>
          <p:nvPr>
            <p:ph sz="half" idx="1"/>
          </p:nvPr>
        </p:nvSpPr>
        <p:spPr>
          <a:xfrm>
            <a:off x="152400" y="1600200"/>
            <a:ext cx="4434348" cy="4525963"/>
          </a:xfrm>
        </p:spPr>
        <p:txBody>
          <a:bodyPr>
            <a:normAutofit fontScale="77500" lnSpcReduction="20000"/>
          </a:bodyPr>
          <a:lstStyle/>
          <a:p>
            <a:pPr marL="0" indent="0" algn="just">
              <a:buNone/>
            </a:pPr>
            <a:r>
              <a:rPr lang="en-US">
                <a:latin typeface="Times New Roman" panose="02020603050405020304" pitchFamily="18" charset="0"/>
                <a:cs typeface="Times New Roman" panose="02020603050405020304" pitchFamily="18" charset="0"/>
              </a:rPr>
              <a:t>. Ho đàm hầu hết các ngày trong 3 tháng liên tiếp trong 2 năm.</a:t>
            </a:r>
          </a:p>
          <a:p>
            <a:pPr marL="0" indent="0" algn="just">
              <a:buNone/>
            </a:pPr>
            <a:endParaRPr lang="en-US">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Ho ở đây như là kết quả của tiết nhầy quá mức gây nên tắc nghẽn nhầy đường dẫn khí.</a:t>
            </a:r>
          </a:p>
          <a:p>
            <a:pPr marL="0" indent="0" algn="just">
              <a:buNone/>
            </a:pPr>
            <a:endParaRPr lang="en-US">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Viêm cũng gợi ý trong nguyên nhân này.</a:t>
            </a:r>
          </a:p>
          <a:p>
            <a:pPr marL="0" indent="0" algn="just">
              <a:buNone/>
            </a:pPr>
            <a:endParaRPr lang="en-US">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Viêm phế quản mãn thì không có yếu tố nhiễm trùng, tuy nhiên nó dự báo bệnh nhân sẽ nhiễm trùng làm nặng thêm bệnh tạo nên một vòng lẩn quẩn ho.</a:t>
            </a:r>
          </a:p>
        </p:txBody>
      </p:sp>
      <p:pic>
        <p:nvPicPr>
          <p:cNvPr id="8" name="Content Placeholder 7"/>
          <p:cNvPicPr>
            <a:picLocks noGrp="1" noChangeAspect="1"/>
          </p:cNvPicPr>
          <p:nvPr>
            <p:ph sz="half" idx="2"/>
          </p:nvPr>
        </p:nvPicPr>
        <p:blipFill>
          <a:blip r:embed="rId2"/>
          <a:stretch>
            <a:fillRect/>
          </a:stretch>
        </p:blipFill>
        <p:spPr>
          <a:xfrm>
            <a:off x="4648200" y="2348707"/>
            <a:ext cx="4038600" cy="3028949"/>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Viêm xoang mãn tính</a:t>
            </a:r>
          </a:p>
        </p:txBody>
      </p:sp>
      <p:sp>
        <p:nvSpPr>
          <p:cNvPr id="3" name="Content Placeholder 2"/>
          <p:cNvSpPr>
            <a:spLocks noGrp="1"/>
          </p:cNvSpPr>
          <p:nvPr>
            <p:ph sz="half" idx="1"/>
          </p:nvPr>
        </p:nvSpPr>
        <p:spPr>
          <a:xfrm>
            <a:off x="304800" y="1600200"/>
            <a:ext cx="4800600" cy="4525963"/>
          </a:xfrm>
        </p:spPr>
        <p:txBody>
          <a:bodyPr>
            <a:normAutofit fontScale="90000" lnSpcReduction="10000"/>
          </a:bodyPr>
          <a:lstStyle/>
          <a:p>
            <a:pPr marL="0" indent="0" algn="just">
              <a:buNone/>
            </a:pPr>
            <a:r>
              <a:rPr lang="en-US">
                <a:latin typeface="Times New Roman" panose="02020603050405020304" pitchFamily="18" charset="0"/>
                <a:cs typeface="Times New Roman" panose="02020603050405020304" pitchFamily="18" charset="0"/>
              </a:rPr>
              <a:t>. Viêm xoang mãn tính gây nên ho mãn tính là kết quả của hiện tượng viêm kéo dài và kích thích các xoang và niêm mạc mũi với chảy mủ thứ phát do vi trùng.</a:t>
            </a:r>
          </a:p>
          <a:p>
            <a:pPr marL="0" indent="0" algn="just">
              <a:buNone/>
            </a:pPr>
            <a:endParaRPr lang="en-US" sz="1100">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Điều này xảy ra như là kết quả của viêm xoang cấp tái đi tái lại cho phép các vi trùng như là Staphylococcus aureus, Staphylococcus epidemicities và các vi trùng gram âm khác phát triển.</a:t>
            </a:r>
          </a:p>
        </p:txBody>
      </p:sp>
      <p:pic>
        <p:nvPicPr>
          <p:cNvPr id="6" name="Content Placeholder 5"/>
          <p:cNvPicPr>
            <a:picLocks noGrp="1" noChangeAspect="1"/>
          </p:cNvPicPr>
          <p:nvPr>
            <p:ph sz="half" idx="2"/>
          </p:nvPr>
        </p:nvPicPr>
        <p:blipFill>
          <a:blip r:embed="rId2"/>
          <a:stretch>
            <a:fillRect/>
          </a:stretch>
        </p:blipFill>
        <p:spPr>
          <a:xfrm>
            <a:off x="5105400" y="2057400"/>
            <a:ext cx="4038600" cy="3346450"/>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Lao phổi</a:t>
            </a:r>
          </a:p>
        </p:txBody>
      </p:sp>
      <p:sp>
        <p:nvSpPr>
          <p:cNvPr id="3" name="Content Placeholder 2"/>
          <p:cNvSpPr>
            <a:spLocks noGrp="1"/>
          </p:cNvSpPr>
          <p:nvPr>
            <p:ph sz="half" idx="1"/>
          </p:nvPr>
        </p:nvSpPr>
        <p:spPr>
          <a:xfrm>
            <a:off x="152400" y="1600200"/>
            <a:ext cx="4953000" cy="4525963"/>
          </a:xfrm>
        </p:spPr>
        <p:txBody>
          <a:bodyPr>
            <a:normAutofit fontScale="90000" lnSpcReduction="10000"/>
          </a:bodyPr>
          <a:lstStyle/>
          <a:p>
            <a:pPr marL="0" indent="0" algn="just">
              <a:buNone/>
            </a:pPr>
            <a:r>
              <a:rPr lang="en-US" sz="2400">
                <a:latin typeface="Times New Roman" panose="02020603050405020304" pitchFamily="18" charset="0"/>
                <a:cs typeface="Times New Roman" panose="02020603050405020304" pitchFamily="18" charset="0"/>
              </a:rPr>
              <a:t>. Sử dụng thuốc lao làm giảm ho đưa đến tăng chất lượng cuộc sống và làm giảm lây nhiễm.</a:t>
            </a:r>
          </a:p>
          <a:p>
            <a:pPr marL="0" indent="0" algn="just">
              <a:buNone/>
            </a:pPr>
            <a:endParaRPr lang="en-US" sz="1200">
              <a:latin typeface="Times New Roman" panose="02020603050405020304" pitchFamily="18" charset="0"/>
              <a:cs typeface="Times New Roman" panose="02020603050405020304" pitchFamily="18" charset="0"/>
            </a:endParaRPr>
          </a:p>
          <a:p>
            <a:pPr marL="0" indent="0" algn="just">
              <a:buNone/>
            </a:pPr>
            <a:r>
              <a:rPr lang="en-US" sz="2400">
                <a:latin typeface="Times New Roman" panose="02020603050405020304" pitchFamily="18" charset="0"/>
                <a:cs typeface="Times New Roman" panose="02020603050405020304" pitchFamily="18" charset="0"/>
              </a:rPr>
              <a:t>. Hiện nay, lao đa kháng thuốc và siêu kháng thuốc ngày càng nhiều.</a:t>
            </a:r>
          </a:p>
          <a:p>
            <a:pPr marL="0" indent="0" algn="just">
              <a:buNone/>
            </a:pPr>
            <a:endParaRPr lang="en-US" sz="1100">
              <a:latin typeface="Times New Roman" panose="02020603050405020304" pitchFamily="18" charset="0"/>
              <a:cs typeface="Times New Roman" panose="02020603050405020304" pitchFamily="18" charset="0"/>
            </a:endParaRPr>
          </a:p>
          <a:p>
            <a:pPr marL="0" indent="0" algn="just">
              <a:buNone/>
            </a:pPr>
            <a:r>
              <a:rPr lang="en-US" sz="2400">
                <a:latin typeface="Times New Roman" panose="02020603050405020304" pitchFamily="18" charset="0"/>
                <a:cs typeface="Times New Roman" panose="02020603050405020304" pitchFamily="18" charset="0"/>
              </a:rPr>
              <a:t>. Theo dõi ho đánh giá đáp ứng điều trị cùng với các yếu tố khác như cân nặng,xét nghiệm đàm, chẩn đoán hình ảnh.</a:t>
            </a:r>
          </a:p>
          <a:p>
            <a:pPr marL="0" indent="0" algn="just">
              <a:buNone/>
            </a:pPr>
            <a:endParaRPr lang="en-US" sz="1100">
              <a:latin typeface="Times New Roman" panose="02020603050405020304" pitchFamily="18" charset="0"/>
              <a:cs typeface="Times New Roman" panose="02020603050405020304" pitchFamily="18" charset="0"/>
            </a:endParaRPr>
          </a:p>
          <a:p>
            <a:pPr marL="0" indent="0" algn="just">
              <a:buNone/>
            </a:pPr>
            <a:r>
              <a:rPr lang="en-US" sz="2400">
                <a:latin typeface="Times New Roman" panose="02020603050405020304" pitchFamily="18" charset="0"/>
                <a:cs typeface="Times New Roman" panose="02020603050405020304" pitchFamily="18" charset="0"/>
              </a:rPr>
              <a:t>. Nếu ho còn dai dẳng sau điều trị lao --&gt; chú ý các nguyên nhân khác hay biến chứng (xơ phổi, dãn phế quản)</a:t>
            </a:r>
          </a:p>
        </p:txBody>
      </p:sp>
      <p:pic>
        <p:nvPicPr>
          <p:cNvPr id="6" name="Content Placeholder 5"/>
          <p:cNvPicPr>
            <a:picLocks noGrp="1" noChangeAspect="1"/>
          </p:cNvPicPr>
          <p:nvPr>
            <p:ph sz="half" idx="2"/>
          </p:nvPr>
        </p:nvPicPr>
        <p:blipFill>
          <a:blip r:embed="rId2"/>
          <a:stretch>
            <a:fillRect/>
          </a:stretch>
        </p:blipFill>
        <p:spPr>
          <a:xfrm>
            <a:off x="5257800" y="1905000"/>
            <a:ext cx="3733800" cy="3461385"/>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Bệnh phổi mô kẽ (BPMK)</a:t>
            </a:r>
          </a:p>
        </p:txBody>
      </p:sp>
      <p:sp>
        <p:nvSpPr>
          <p:cNvPr id="3" name="Content Placeholder 2"/>
          <p:cNvSpPr>
            <a:spLocks noGrp="1"/>
          </p:cNvSpPr>
          <p:nvPr>
            <p:ph sz="half" idx="1"/>
          </p:nvPr>
        </p:nvSpPr>
        <p:spPr>
          <a:xfrm>
            <a:off x="76200" y="1600200"/>
            <a:ext cx="4953000" cy="4526280"/>
          </a:xfrm>
        </p:spPr>
        <p:txBody>
          <a:bodyPr>
            <a:normAutofit fontScale="97500" lnSpcReduction="10000"/>
          </a:bodyPr>
          <a:lstStyle/>
          <a:p>
            <a:pPr marL="0" indent="0" algn="just">
              <a:buNone/>
            </a:pPr>
            <a:r>
              <a:rPr lang="en-US" sz="2000">
                <a:latin typeface="Times New Roman" panose="02020603050405020304" pitchFamily="18" charset="0"/>
                <a:cs typeface="Times New Roman" panose="02020603050405020304" pitchFamily="18" charset="0"/>
              </a:rPr>
              <a:t> . BPMK là một nhóm lớn các rối loạn gây nên sẹo và tổn thương nhu mô phổi.</a:t>
            </a:r>
          </a:p>
          <a:p>
            <a:pPr marL="0" indent="0" algn="just">
              <a:buNone/>
            </a:pPr>
            <a:endParaRPr lang="en-US" sz="1100">
              <a:latin typeface="Times New Roman" panose="02020603050405020304" pitchFamily="18" charset="0"/>
              <a:cs typeface="Times New Roman" panose="02020603050405020304" pitchFamily="18" charset="0"/>
            </a:endParaRPr>
          </a:p>
          <a:p>
            <a:pPr marL="0" indent="0" algn="just">
              <a:buNone/>
            </a:pPr>
            <a:r>
              <a:rPr lang="en-US" sz="2000">
                <a:latin typeface="Times New Roman" panose="02020603050405020304" pitchFamily="18" charset="0"/>
                <a:cs typeface="Times New Roman" panose="02020603050405020304" pitchFamily="18" charset="0"/>
              </a:rPr>
              <a:t>. Chúng xảy ra như là kết quả của việc tiếp xúc kéo dài với chất gây độc khác nhau như là asbestos, silicone, bụi than, chất phóng xạ hay kim loại nặng.</a:t>
            </a:r>
          </a:p>
          <a:p>
            <a:pPr marL="0" indent="0" algn="just">
              <a:buNone/>
            </a:pPr>
            <a:endParaRPr lang="en-US" sz="1100">
              <a:latin typeface="Times New Roman" panose="02020603050405020304" pitchFamily="18" charset="0"/>
              <a:cs typeface="Times New Roman" panose="02020603050405020304" pitchFamily="18" charset="0"/>
            </a:endParaRPr>
          </a:p>
          <a:p>
            <a:pPr marL="0" indent="0" algn="just">
              <a:buNone/>
            </a:pPr>
            <a:r>
              <a:rPr lang="en-US" sz="2000">
                <a:latin typeface="Times New Roman" panose="02020603050405020304" pitchFamily="18" charset="0"/>
                <a:cs typeface="Times New Roman" panose="02020603050405020304" pitchFamily="18" charset="0"/>
              </a:rPr>
              <a:t>. Điều này thường liên quan với những công việc như là công nhân nhà máy năng lượng hạt nhân, nhà máy than, phun cát...Một vài loại bệnh lý tự miễn như viêm khớp dạng thấp, xơ cứng bì, viêm da cơ, và viêm đa cơ, các bệnh mô liên kết hỗn hợp, hội chứng Sjogren và sarcoidosis có thể cũng gây nên BPMK. Ngoài ra bệnh xơ phổi vô căn có thể xảy ra.</a:t>
            </a:r>
          </a:p>
        </p:txBody>
      </p:sp>
      <p:pic>
        <p:nvPicPr>
          <p:cNvPr id="6" name="Content Placeholder 5"/>
          <p:cNvPicPr>
            <a:picLocks noGrp="1" noChangeAspect="1"/>
          </p:cNvPicPr>
          <p:nvPr>
            <p:ph sz="half" idx="2"/>
          </p:nvPr>
        </p:nvPicPr>
        <p:blipFill>
          <a:blip r:embed="rId2"/>
          <a:stretch>
            <a:fillRect/>
          </a:stretch>
        </p:blipFill>
        <p:spPr>
          <a:xfrm>
            <a:off x="5029200" y="2362200"/>
            <a:ext cx="4038600" cy="2271395"/>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Times New Roman" panose="02020603050405020304" pitchFamily="18" charset="0"/>
                <a:cs typeface="Times New Roman" panose="02020603050405020304" pitchFamily="18" charset="0"/>
              </a:rPr>
              <a:t>Ngưng thở khi ngủ tắc nghẽn</a:t>
            </a:r>
          </a:p>
        </p:txBody>
      </p:sp>
      <p:sp>
        <p:nvSpPr>
          <p:cNvPr id="3" name="Content Placeholder 2"/>
          <p:cNvSpPr>
            <a:spLocks noGrp="1"/>
          </p:cNvSpPr>
          <p:nvPr>
            <p:ph sz="half" idx="1"/>
          </p:nvPr>
        </p:nvSpPr>
        <p:spPr>
          <a:xfrm>
            <a:off x="152400" y="1953895"/>
            <a:ext cx="4343400" cy="4525963"/>
          </a:xfrm>
        </p:spPr>
        <p:txBody>
          <a:bodyPr>
            <a:normAutofit fontScale="90000" lnSpcReduction="20000"/>
          </a:bodyPr>
          <a:lstStyle/>
          <a:p>
            <a:pPr marL="0" indent="0">
              <a:buNone/>
            </a:pPr>
            <a:r>
              <a:rPr lang="en-US" sz="2400">
                <a:latin typeface="Times New Roman" panose="02020603050405020304" pitchFamily="18" charset="0"/>
                <a:cs typeface="Times New Roman" panose="02020603050405020304" pitchFamily="18" charset="0"/>
              </a:rPr>
              <a:t>. Ngưng thở tắc nghẽ khi ngủ (OSA : Obstructive Sleep Apnea) đặc trưng bởi tắc nghẽn một phần hay hoàn toàn đường dẫn khí thoáng qua trong lúc ngủ.</a:t>
            </a:r>
          </a:p>
          <a:p>
            <a:pPr marL="0" indent="0">
              <a:buNone/>
            </a:pPr>
            <a:endParaRPr lang="en-US" sz="11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Tăng đề kháng đường dẫn khí này gây nên phản xạ co thắt cơ thành ngực và cơ hoành, và ho để mở đường dẫn khí bị tắc nghẽn và đây khí vào phổi.</a:t>
            </a:r>
          </a:p>
          <a:p>
            <a:pPr marL="0" indent="0">
              <a:buNone/>
            </a:pPr>
            <a:endParaRPr lang="en-US" sz="11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Điều này xảy ra cơ bản như là lỏng lẻo các cơ ở vùng hầu hay do trọng lượng tăng ở vùng cổ làm đóng vùng hầu ở người béo phì.</a:t>
            </a:r>
          </a:p>
        </p:txBody>
      </p:sp>
      <p:pic>
        <p:nvPicPr>
          <p:cNvPr id="6" name="Content Placeholder 5"/>
          <p:cNvPicPr>
            <a:picLocks noGrp="1" noChangeAspect="1"/>
          </p:cNvPicPr>
          <p:nvPr>
            <p:ph sz="half" idx="2"/>
          </p:nvPr>
        </p:nvPicPr>
        <p:blipFill>
          <a:blip r:embed="rId2"/>
          <a:stretch>
            <a:fillRect/>
          </a:stretch>
        </p:blipFill>
        <p:spPr>
          <a:xfrm>
            <a:off x="4648200" y="1929702"/>
            <a:ext cx="4038600" cy="3866959"/>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Times New Roman" panose="02020603050405020304" pitchFamily="18" charset="0"/>
                <a:cs typeface="Times New Roman" panose="02020603050405020304" pitchFamily="18" charset="0"/>
              </a:rPr>
              <a:t>Ho</a:t>
            </a:r>
          </a:p>
        </p:txBody>
      </p:sp>
      <p:sp>
        <p:nvSpPr>
          <p:cNvPr id="3" name="Content Placeholder 2"/>
          <p:cNvSpPr>
            <a:spLocks noGrp="1"/>
          </p:cNvSpPr>
          <p:nvPr>
            <p:ph idx="1"/>
          </p:nvPr>
        </p:nvSpPr>
        <p:spPr>
          <a:xfrm>
            <a:off x="152400" y="1371037"/>
            <a:ext cx="8839200" cy="5029200"/>
          </a:xfrm>
        </p:spPr>
        <p:txBody>
          <a:bodyPr>
            <a:normAutofit fontScale="85000" lnSpcReduction="20000"/>
          </a:bodyPr>
          <a:lstStyle/>
          <a:p>
            <a:pPr marL="0" indent="0">
              <a:buNone/>
            </a:pPr>
            <a:r>
              <a:rPr lang="en-US" sz="2400" dirty="0">
                <a:latin typeface="Times New Roman" panose="02020603050405020304" pitchFamily="18" charset="0"/>
                <a:cs typeface="Times New Roman" panose="02020603050405020304" pitchFamily="18" charset="0"/>
              </a:rPr>
              <a:t>. Ho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30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năm</a:t>
            </a:r>
            <a:r>
              <a:rPr lang="en-US" sz="2400">
                <a:latin typeface="Times New Roman" panose="02020603050405020304" pitchFamily="18" charset="0"/>
                <a:cs typeface="Times New Roman" panose="02020603050405020304" pitchFamily="18" charset="0"/>
              </a:rPr>
              <a:t>.</a:t>
            </a:r>
          </a:p>
          <a:p>
            <a:pPr marL="0" indent="0">
              <a:buNone/>
            </a:pPr>
            <a:endParaRPr lang="en-US" sz="24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40%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phổi</a:t>
            </a:r>
            <a:r>
              <a:rPr lang="en-US" sz="2400">
                <a:latin typeface="Times New Roman" panose="02020603050405020304" pitchFamily="18" charset="0"/>
                <a:cs typeface="Times New Roman" panose="02020603050405020304" pitchFamily="18" charset="0"/>
              </a:rPr>
              <a:t>.</a:t>
            </a:r>
          </a:p>
          <a:p>
            <a:pPr marL="0" indent="0">
              <a:buNone/>
            </a:pPr>
            <a:endParaRPr lang="en-US" sz="24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cs typeface="Times New Roman" panose="02020603050405020304" pitchFamily="18" charset="0"/>
              </a:rPr>
              <a:t>. Ho cũng có tính chất tiêu </a:t>
            </a:r>
            <a:r>
              <a:rPr lang="en-US" sz="2400">
                <a:latin typeface="Times New Roman" panose="02020603050405020304" pitchFamily="18" charset="0"/>
                <a:cs typeface="Times New Roman" panose="02020603050405020304" pitchFamily="18" charset="0"/>
              </a:rPr>
              <a:t>cực.</a:t>
            </a:r>
          </a:p>
          <a:p>
            <a:pPr marL="0" indent="0">
              <a:buNone/>
            </a:pPr>
            <a:endParaRPr lang="en-US" sz="24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sàng</a:t>
            </a:r>
            <a:r>
              <a:rPr lang="en-US" sz="2400" dirty="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ho.</a:t>
            </a:r>
          </a:p>
          <a:p>
            <a:pPr marL="0" indent="0">
              <a:buNone/>
            </a:pPr>
            <a:endParaRPr lang="en-US" sz="24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ho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nhiều</a:t>
            </a:r>
            <a:r>
              <a:rPr lang="en-US" sz="2400">
                <a:latin typeface="Times New Roman" panose="02020603050405020304" pitchFamily="18" charset="0"/>
                <a:cs typeface="Times New Roman" panose="02020603050405020304" pitchFamily="18" charset="0"/>
              </a:rPr>
              <a:t>.</a:t>
            </a:r>
          </a:p>
          <a:p>
            <a:pPr marL="0" indent="0">
              <a:buNone/>
            </a:pPr>
            <a:endParaRPr lang="en-US" sz="24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ho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12"/>
          </p:nvPr>
        </p:nvSpPr>
        <p:spPr/>
        <p:txBody>
          <a:bodyPr/>
          <a:lstStyle/>
          <a:p>
            <a:fld id="{CB32A5AD-F6D4-4E6E-AA4E-1979E35BD3D8}" type="slidenum">
              <a:rPr lang="en-US" smtClean="0"/>
              <a:t>3</a:t>
            </a:fld>
            <a:endParaRPr lang="en-US"/>
          </a:p>
        </p:txBody>
      </p:sp>
      <p:pic>
        <p:nvPicPr>
          <p:cNvPr id="1026" name="Picture 2" descr="E:\bai giang tu national Jewish health\ho\hinh minh ho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52400"/>
            <a:ext cx="947738" cy="1204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Dãn phế quản</a:t>
            </a:r>
          </a:p>
        </p:txBody>
      </p:sp>
      <p:sp>
        <p:nvSpPr>
          <p:cNvPr id="3" name="Content Placeholder 2"/>
          <p:cNvSpPr>
            <a:spLocks noGrp="1"/>
          </p:cNvSpPr>
          <p:nvPr>
            <p:ph sz="half" idx="1"/>
          </p:nvPr>
        </p:nvSpPr>
        <p:spPr>
          <a:xfrm>
            <a:off x="228600" y="1828800"/>
            <a:ext cx="4572000" cy="4525963"/>
          </a:xfrm>
        </p:spPr>
        <p:txBody>
          <a:bodyPr>
            <a:normAutofit fontScale="82500" lnSpcReduction="20000"/>
          </a:bodyPr>
          <a:lstStyle/>
          <a:p>
            <a:pPr marL="0" indent="0" algn="just">
              <a:buNone/>
            </a:pPr>
            <a:r>
              <a:rPr lang="en-US">
                <a:latin typeface="Times New Roman" panose="02020603050405020304" pitchFamily="18" charset="0"/>
                <a:cs typeface="Times New Roman" panose="02020603050405020304" pitchFamily="18" charset="0"/>
              </a:rPr>
              <a:t>. Tình trạng mãn tính với đường dẫn khí bị hủy hoại và trở nên dãn rộng và có sẹo với thành dầy.</a:t>
            </a:r>
          </a:p>
          <a:p>
            <a:pPr marL="0" indent="0" algn="just">
              <a:buNone/>
            </a:pPr>
            <a:endParaRPr lang="en-US" sz="1200">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Tình trạng có thể ảnh hưởng một phần của phổi hay nhiều phần của cả hai phổi, và thường do viêm và nhiễm trùng ngăn cản đường dẫn khí thanh lọc chất nhầy. Khi chất nhầy tạo ra, vi trùng sinh sôi và đường dẫn khí bị nhiễm trùng làm cho nó khó thanh lọc chất nhầy hơn.</a:t>
            </a:r>
          </a:p>
          <a:p>
            <a:pPr marL="0" indent="0" algn="just">
              <a:buNone/>
            </a:pPr>
            <a:endParaRPr lang="en-US" sz="1200">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Biểu hiện ho, nhiều đàm, mủ, hôi, đôi khi có máu, thay đổi bởi tư thế. </a:t>
            </a:r>
          </a:p>
        </p:txBody>
      </p:sp>
      <p:pic>
        <p:nvPicPr>
          <p:cNvPr id="6" name="Content Placeholder 5"/>
          <p:cNvPicPr>
            <a:picLocks noGrp="1" noChangeAspect="1"/>
          </p:cNvPicPr>
          <p:nvPr>
            <p:ph sz="half" idx="2"/>
          </p:nvPr>
        </p:nvPicPr>
        <p:blipFill>
          <a:blip r:embed="rId2"/>
          <a:stretch>
            <a:fillRect/>
          </a:stretch>
        </p:blipFill>
        <p:spPr>
          <a:xfrm>
            <a:off x="4953000" y="2057400"/>
            <a:ext cx="4038600" cy="2975610"/>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517"/>
            <a:ext cx="8229600" cy="1143000"/>
          </a:xfrm>
        </p:spPr>
        <p:txBody>
          <a:bodyPr/>
          <a:lstStyle/>
          <a:p>
            <a:r>
              <a:rPr lang="en-US">
                <a:latin typeface="Times New Roman" panose="02020603050405020304" pitchFamily="18" charset="0"/>
                <a:cs typeface="Times New Roman" panose="02020603050405020304" pitchFamily="18" charset="0"/>
              </a:rPr>
              <a:t>Ung thư phổi</a:t>
            </a:r>
          </a:p>
        </p:txBody>
      </p:sp>
      <p:sp>
        <p:nvSpPr>
          <p:cNvPr id="3" name="Content Placeholder 2"/>
          <p:cNvSpPr>
            <a:spLocks noGrp="1"/>
          </p:cNvSpPr>
          <p:nvPr>
            <p:ph sz="half" idx="1"/>
          </p:nvPr>
        </p:nvSpPr>
        <p:spPr>
          <a:xfrm>
            <a:off x="76200" y="1711325"/>
            <a:ext cx="4800600" cy="4415155"/>
          </a:xfrm>
        </p:spPr>
        <p:txBody>
          <a:bodyPr>
            <a:normAutofit fontScale="90000" lnSpcReduction="20000"/>
          </a:bodyPr>
          <a:lstStyle/>
          <a:p>
            <a:pPr marL="0" indent="0" algn="just">
              <a:buNone/>
            </a:pPr>
            <a:r>
              <a:rPr lang="en-US" sz="2400">
                <a:latin typeface="Times New Roman" panose="02020603050405020304" pitchFamily="18" charset="0"/>
                <a:cs typeface="Times New Roman" panose="02020603050405020304" pitchFamily="18" charset="0"/>
              </a:rPr>
              <a:t>. Ho do bản thân khối u hay yếu tố khác.</a:t>
            </a:r>
          </a:p>
          <a:p>
            <a:pPr marL="0" indent="0" algn="just">
              <a:buNone/>
            </a:pPr>
            <a:endParaRPr lang="en-US" sz="1100">
              <a:latin typeface="Times New Roman" panose="02020603050405020304" pitchFamily="18" charset="0"/>
              <a:cs typeface="Times New Roman" panose="02020603050405020304" pitchFamily="18" charset="0"/>
            </a:endParaRPr>
          </a:p>
          <a:p>
            <a:pPr marL="0" indent="0" algn="just">
              <a:buNone/>
            </a:pPr>
            <a:r>
              <a:rPr lang="en-US" sz="2400">
                <a:latin typeface="Times New Roman" panose="02020603050405020304" pitchFamily="18" charset="0"/>
                <a:cs typeface="Times New Roman" panose="02020603050405020304" pitchFamily="18" charset="0"/>
              </a:rPr>
              <a:t>. Các loại ung thư bắt nguồn từ đường thở như ung thư biểu mô tế bào gai, carcinoid, ung thư biểu mô tuyến nhầy...thường xuất hiện ho trong giai đoạn sớm của bệnh.</a:t>
            </a:r>
          </a:p>
          <a:p>
            <a:pPr marL="0" indent="0" algn="just">
              <a:buNone/>
            </a:pPr>
            <a:endParaRPr lang="en-US" sz="1100">
              <a:latin typeface="Times New Roman" panose="02020603050405020304" pitchFamily="18" charset="0"/>
              <a:cs typeface="Times New Roman" panose="02020603050405020304" pitchFamily="18" charset="0"/>
            </a:endParaRPr>
          </a:p>
          <a:p>
            <a:pPr marL="0" indent="0" algn="just">
              <a:buNone/>
            </a:pPr>
            <a:r>
              <a:rPr lang="en-US" sz="2400">
                <a:latin typeface="Times New Roman" panose="02020603050405020304" pitchFamily="18" charset="0"/>
                <a:cs typeface="Times New Roman" panose="02020603050405020304" pitchFamily="18" charset="0"/>
              </a:rPr>
              <a:t>. Khi ung thư giai đoạn trể, ho có nhiều cơ chế phức tạp hơn và tác động đến chất lượng cuộc sống bệnh nhân.</a:t>
            </a:r>
          </a:p>
          <a:p>
            <a:pPr marL="0" indent="0" algn="just">
              <a:buNone/>
            </a:pPr>
            <a:endParaRPr lang="en-US" sz="1100">
              <a:latin typeface="Times New Roman" panose="02020603050405020304" pitchFamily="18" charset="0"/>
              <a:cs typeface="Times New Roman" panose="02020603050405020304" pitchFamily="18" charset="0"/>
            </a:endParaRPr>
          </a:p>
          <a:p>
            <a:pPr marL="0" indent="0" algn="just">
              <a:buNone/>
            </a:pPr>
            <a:r>
              <a:rPr lang="en-US" sz="2400">
                <a:latin typeface="Times New Roman" panose="02020603050405020304" pitchFamily="18" charset="0"/>
                <a:cs typeface="Times New Roman" panose="02020603050405020304" pitchFamily="18" charset="0"/>
              </a:rPr>
              <a:t>. Cần thiết điều trị đa mô thức trong ung thư giai đoạn trể nhất là điều trị giảm nhẹ</a:t>
            </a:r>
          </a:p>
        </p:txBody>
      </p:sp>
      <p:pic>
        <p:nvPicPr>
          <p:cNvPr id="6" name="Content Placeholder 5"/>
          <p:cNvPicPr>
            <a:picLocks noGrp="1" noChangeAspect="1"/>
          </p:cNvPicPr>
          <p:nvPr>
            <p:ph sz="half" idx="2"/>
          </p:nvPr>
        </p:nvPicPr>
        <p:blipFill>
          <a:blip r:embed="rId2"/>
          <a:stretch>
            <a:fillRect/>
          </a:stretch>
        </p:blipFill>
        <p:spPr>
          <a:xfrm>
            <a:off x="4953000" y="1805305"/>
            <a:ext cx="4038600" cy="3921760"/>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Ho thần kinh (neurogenic cough)</a:t>
            </a:r>
          </a:p>
        </p:txBody>
      </p:sp>
      <p:sp>
        <p:nvSpPr>
          <p:cNvPr id="3" name="Content Placeholder 2"/>
          <p:cNvSpPr>
            <a:spLocks noGrp="1"/>
          </p:cNvSpPr>
          <p:nvPr>
            <p:ph sz="half" idx="1"/>
          </p:nvPr>
        </p:nvSpPr>
        <p:spPr>
          <a:xfrm>
            <a:off x="304800" y="1600200"/>
            <a:ext cx="8686800" cy="4526280"/>
          </a:xfrm>
        </p:spPr>
        <p:txBody>
          <a:bodyPr>
            <a:normAutofit fontScale="92500" lnSpcReduction="10000"/>
          </a:bodyPr>
          <a:lstStyle/>
          <a:p>
            <a:pPr marL="0" indent="0">
              <a:buNone/>
            </a:pPr>
            <a:r>
              <a:rPr lang="en-US">
                <a:latin typeface="Times New Roman" panose="02020603050405020304" pitchFamily="18" charset="0"/>
                <a:cs typeface="Times New Roman" panose="02020603050405020304" pitchFamily="18" charset="0"/>
              </a:rPr>
              <a:t>. Ho xuất phát từ sự tăng nhạy cảm dây thần kinh quặt ngược trên - đây là một chẩn đoán loại trừ.</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Tiêu chuẩn chẩn đoán:</a:t>
            </a:r>
          </a:p>
          <a:p>
            <a:pPr marL="0" indent="0">
              <a:buNone/>
            </a:pPr>
            <a:r>
              <a:rPr lang="en-US">
                <a:latin typeface="Times New Roman" panose="02020603050405020304" pitchFamily="18" charset="0"/>
                <a:cs typeface="Times New Roman" panose="02020603050405020304" pitchFamily="18" charset="0"/>
              </a:rPr>
              <a:t>	. Ho hiện diện suốt trong ngày.</a:t>
            </a:r>
          </a:p>
          <a:p>
            <a:pPr marL="0" indent="0">
              <a:buNone/>
            </a:pPr>
            <a:r>
              <a:rPr lang="en-US">
                <a:latin typeface="Times New Roman" panose="02020603050405020304" pitchFamily="18" charset="0"/>
                <a:cs typeface="Times New Roman" panose="02020603050405020304" pitchFamily="18" charset="0"/>
              </a:rPr>
              <a:t>	. Ho khan.</a:t>
            </a:r>
          </a:p>
          <a:p>
            <a:pPr marL="0" indent="0">
              <a:buNone/>
            </a:pPr>
            <a:r>
              <a:rPr lang="en-US">
                <a:latin typeface="Times New Roman" panose="02020603050405020304" pitchFamily="18" charset="0"/>
                <a:cs typeface="Times New Roman" panose="02020603050405020304" pitchFamily="18" charset="0"/>
              </a:rPr>
              <a:t>	. Liệt dây thanh âm một bên hay hai bện khi thăm khám thanh quản.</a:t>
            </a:r>
          </a:p>
          <a:p>
            <a:pPr marL="0" indent="0">
              <a:buNone/>
            </a:pPr>
            <a:r>
              <a:rPr lang="en-US">
                <a:latin typeface="Times New Roman" panose="02020603050405020304" pitchFamily="18" charset="0"/>
                <a:cs typeface="Times New Roman" panose="02020603050405020304" pitchFamily="18" charset="0"/>
              </a:rPr>
              <a:t>	. Điện cơ đồ thanh quản khẳng định liệt.</a:t>
            </a:r>
          </a:p>
          <a:p>
            <a:pPr marL="0" indent="0">
              <a:buNone/>
            </a:pPr>
            <a:r>
              <a:rPr lang="en-US">
                <a:latin typeface="Times New Roman" panose="02020603050405020304" pitchFamily="18" charset="0"/>
                <a:cs typeface="Times New Roman" panose="02020603050405020304" pitchFamily="18" charset="0"/>
              </a:rPr>
              <a:t>	. Hồi phục hoàn toàn triệu chứng với điều trị thích hợp.</a:t>
            </a:r>
          </a:p>
        </p:txBody>
      </p:sp>
      <p:sp>
        <p:nvSpPr>
          <p:cNvPr id="5" name="Slide Number Placeholder 4"/>
          <p:cNvSpPr>
            <a:spLocks noGrp="1"/>
          </p:cNvSpPr>
          <p:nvPr>
            <p:ph type="sldNum" sz="quarter" idx="12"/>
          </p:nvPr>
        </p:nvSpPr>
        <p:spPr/>
        <p:txBody>
          <a:bodyPr/>
          <a:lstStyle/>
          <a:p>
            <a:fld id="{CB32A5AD-F6D4-4E6E-AA4E-1979E35BD3D8}" type="slidenum">
              <a:rPr lang="en-US" smtClean="0"/>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Điều trị ho do thần kinh</a:t>
            </a:r>
          </a:p>
        </p:txBody>
      </p:sp>
      <p:sp>
        <p:nvSpPr>
          <p:cNvPr id="3" name="Content Placeholder 2"/>
          <p:cNvSpPr>
            <a:spLocks noGrp="1"/>
          </p:cNvSpPr>
          <p:nvPr>
            <p:ph sz="half" idx="1"/>
          </p:nvPr>
        </p:nvSpPr>
        <p:spPr>
          <a:xfrm>
            <a:off x="190500" y="1676401"/>
            <a:ext cx="8763000" cy="4497234"/>
          </a:xfrm>
        </p:spPr>
        <p:txBody>
          <a:bodyPr>
            <a:normAutofit fontScale="85000" lnSpcReduction="10000"/>
          </a:bodyPr>
          <a:lstStyle/>
          <a:p>
            <a:pPr marL="0" indent="0" algn="just">
              <a:lnSpc>
                <a:spcPct val="110000"/>
              </a:lnSpc>
              <a:buNone/>
            </a:pPr>
            <a:r>
              <a:rPr lang="en-US">
                <a:latin typeface="Times New Roman" panose="02020603050405020304" pitchFamily="18" charset="0"/>
                <a:cs typeface="Times New Roman" panose="02020603050405020304" pitchFamily="18" charset="0"/>
              </a:rPr>
              <a:t>. Điều trị ho do thần kinh khác với điều trị các bệnh lý thần kinh khác.</a:t>
            </a:r>
          </a:p>
          <a:p>
            <a:pPr marL="0" indent="0" algn="just">
              <a:lnSpc>
                <a:spcPct val="110000"/>
              </a:lnSpc>
              <a:buNone/>
            </a:pPr>
            <a:endParaRPr lang="en-US" sz="1200">
              <a:latin typeface="Times New Roman" panose="02020603050405020304" pitchFamily="18" charset="0"/>
              <a:cs typeface="Times New Roman" panose="02020603050405020304" pitchFamily="18" charset="0"/>
            </a:endParaRPr>
          </a:p>
          <a:p>
            <a:pPr marL="0" indent="0" algn="just">
              <a:lnSpc>
                <a:spcPct val="110000"/>
              </a:lnSpc>
              <a:buNone/>
            </a:pPr>
            <a:r>
              <a:rPr lang="en-US">
                <a:latin typeface="Times New Roman" panose="02020603050405020304" pitchFamily="18" charset="0"/>
                <a:cs typeface="Times New Roman" panose="02020603050405020304" pitchFamily="18" charset="0"/>
              </a:rPr>
              <a:t>. Đối với ho không có trào ngược hầu thanh quản, bắt đầu điều trị với tramadol 25mg lên đến 4 lần mỗi ngày khi cần hay amitriptyline 10mg khi ngủ.</a:t>
            </a:r>
          </a:p>
          <a:p>
            <a:pPr marL="0" indent="0" algn="just">
              <a:lnSpc>
                <a:spcPct val="110000"/>
              </a:lnSpc>
              <a:buNone/>
            </a:pPr>
            <a:endParaRPr lang="en-US" sz="1050">
              <a:latin typeface="Times New Roman" panose="02020603050405020304" pitchFamily="18" charset="0"/>
              <a:cs typeface="Times New Roman" panose="02020603050405020304" pitchFamily="18" charset="0"/>
            </a:endParaRPr>
          </a:p>
          <a:p>
            <a:pPr marL="0" indent="0" algn="just">
              <a:lnSpc>
                <a:spcPct val="110000"/>
              </a:lnSpc>
              <a:buNone/>
            </a:pPr>
            <a:r>
              <a:rPr lang="en-US">
                <a:latin typeface="Times New Roman" panose="02020603050405020304" pitchFamily="18" charset="0"/>
                <a:cs typeface="Times New Roman" panose="02020603050405020304" pitchFamily="18" charset="0"/>
              </a:rPr>
              <a:t>. Nếu có trào ngược hầu thanh quản đi kèm, hay có những triệu chứng khác gabapentin 100mg 4 lần mỗi ngày và tăng liều dần khi cần.</a:t>
            </a:r>
          </a:p>
          <a:p>
            <a:pPr marL="0" indent="0" algn="just">
              <a:lnSpc>
                <a:spcPct val="110000"/>
              </a:lnSpc>
              <a:buNone/>
            </a:pPr>
            <a:endParaRPr lang="en-US" sz="1050">
              <a:latin typeface="Times New Roman" panose="02020603050405020304" pitchFamily="18" charset="0"/>
              <a:cs typeface="Times New Roman" panose="02020603050405020304" pitchFamily="18" charset="0"/>
            </a:endParaRPr>
          </a:p>
          <a:p>
            <a:pPr marL="0" indent="0" algn="just">
              <a:lnSpc>
                <a:spcPct val="110000"/>
              </a:lnSpc>
              <a:buNone/>
            </a:pPr>
            <a:r>
              <a:rPr lang="en-US">
                <a:latin typeface="Times New Roman" panose="02020603050405020304" pitchFamily="18" charset="0"/>
                <a:cs typeface="Times New Roman" panose="02020603050405020304" pitchFamily="18" charset="0"/>
              </a:rPr>
              <a:t>. Liệu pháp kết hợp gabapentin và amitriptyline khi ngủ. Pregabalin và baclofen là chọn lựa thứ hai dùng trong những trường hợp đặc biệt.</a:t>
            </a:r>
          </a:p>
        </p:txBody>
      </p:sp>
      <p:sp>
        <p:nvSpPr>
          <p:cNvPr id="5" name="Slide Number Placeholder 4"/>
          <p:cNvSpPr>
            <a:spLocks noGrp="1"/>
          </p:cNvSpPr>
          <p:nvPr>
            <p:ph type="sldNum" sz="quarter" idx="12"/>
          </p:nvPr>
        </p:nvSpPr>
        <p:spPr/>
        <p:txBody>
          <a:bodyPr/>
          <a:lstStyle/>
          <a:p>
            <a:fld id="{CB32A5AD-F6D4-4E6E-AA4E-1979E35BD3D8}" type="slidenum">
              <a:rPr lang="en-US" smtClean="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Những nguyên nhân rất hiếm</a:t>
            </a:r>
          </a:p>
        </p:txBody>
      </p:sp>
      <p:sp>
        <p:nvSpPr>
          <p:cNvPr id="3" name="Content Placeholder 2"/>
          <p:cNvSpPr>
            <a:spLocks noGrp="1"/>
          </p:cNvSpPr>
          <p:nvPr>
            <p:ph sz="half" idx="1"/>
          </p:nvPr>
        </p:nvSpPr>
        <p:spPr>
          <a:xfrm>
            <a:off x="457200" y="1600200"/>
            <a:ext cx="8230235" cy="4526280"/>
          </a:xfrm>
        </p:spPr>
        <p:txBody>
          <a:bodyPr>
            <a:normAutofit fontScale="90000" lnSpcReduction="10000"/>
          </a:bodyPr>
          <a:lstStyle/>
          <a:p>
            <a:pPr marL="0" indent="0">
              <a:buNone/>
            </a:pPr>
            <a:r>
              <a:rPr lang="en-US">
                <a:latin typeface="Times New Roman" panose="02020603050405020304" pitchFamily="18" charset="0"/>
                <a:cs typeface="Times New Roman" panose="02020603050405020304" pitchFamily="18" charset="0"/>
              </a:rPr>
              <a:t>. Tác động ráy tai (cerumen impaction): kích tích thần kinh vagal của nhánh hướng tâm được như là thần kinh Arnold.</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Co thắt thực quản (esophageal achalasia).</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Dò khí quản-thực quản.</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Hội chứng Ortner: liệt dây thanh trái từng cơn như là kết quả của sa tim làm căng dây thần kinh quặt ngược thanh quản.</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Thẩm phân phúc mạc.</a:t>
            </a:r>
          </a:p>
        </p:txBody>
      </p:sp>
      <p:sp>
        <p:nvSpPr>
          <p:cNvPr id="5" name="Slide Number Placeholder 4"/>
          <p:cNvSpPr>
            <a:spLocks noGrp="1"/>
          </p:cNvSpPr>
          <p:nvPr>
            <p:ph type="sldNum" sz="quarter" idx="12"/>
          </p:nvPr>
        </p:nvSpPr>
        <p:spPr/>
        <p:txBody>
          <a:bodyPr/>
          <a:lstStyle/>
          <a:p>
            <a:fld id="{CB32A5AD-F6D4-4E6E-AA4E-1979E35BD3D8}" type="slidenum">
              <a:rPr lang="en-US" smtClean="0"/>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sym typeface="+mn-ea"/>
              </a:rPr>
              <a:t>Những nguyên nhân rất hiếm</a:t>
            </a: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457200" y="1600200"/>
            <a:ext cx="8223250" cy="4526280"/>
          </a:xfrm>
        </p:spPr>
        <p:txBody>
          <a:bodyPr/>
          <a:lstStyle/>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Sập cây khí phế quản.</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Thiếu vitamin B12.</a:t>
            </a:r>
          </a:p>
          <a:p>
            <a:pPr marL="0" indent="0">
              <a:buNone/>
            </a:pP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Túi thừa thực quản đoạn xa. </a:t>
            </a:r>
          </a:p>
        </p:txBody>
      </p:sp>
      <p:sp>
        <p:nvSpPr>
          <p:cNvPr id="5" name="Slide Number Placeholder 4"/>
          <p:cNvSpPr>
            <a:spLocks noGrp="1"/>
          </p:cNvSpPr>
          <p:nvPr>
            <p:ph type="sldNum" sz="quarter" idx="12"/>
          </p:nvPr>
        </p:nvSpPr>
        <p:spPr/>
        <p:txBody>
          <a:bodyPr/>
          <a:lstStyle/>
          <a:p>
            <a:fld id="{CB32A5AD-F6D4-4E6E-AA4E-1979E35BD3D8}" type="slidenum">
              <a:rPr lang="en-US" smtClean="0"/>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883"/>
            <a:ext cx="8229600" cy="1143000"/>
          </a:xfrm>
        </p:spPr>
        <p:txBody>
          <a:bodyPr/>
          <a:lstStyle/>
          <a:p>
            <a:r>
              <a:rPr lang="en-US">
                <a:latin typeface="Times New Roman" panose="02020603050405020304" pitchFamily="18" charset="0"/>
                <a:cs typeface="Times New Roman" panose="02020603050405020304" pitchFamily="18" charset="0"/>
              </a:rPr>
              <a:t>Đánh giá - ho mãn tính</a:t>
            </a:r>
          </a:p>
        </p:txBody>
      </p:sp>
      <p:sp>
        <p:nvSpPr>
          <p:cNvPr id="3" name="Content Placeholder 2"/>
          <p:cNvSpPr>
            <a:spLocks noGrp="1"/>
          </p:cNvSpPr>
          <p:nvPr>
            <p:ph sz="half" idx="1"/>
          </p:nvPr>
        </p:nvSpPr>
        <p:spPr>
          <a:xfrm>
            <a:off x="228600" y="1600200"/>
            <a:ext cx="4800599" cy="4525963"/>
          </a:xfrm>
        </p:spPr>
        <p:txBody>
          <a:bodyPr>
            <a:normAutofit fontScale="90000" lnSpcReduction="10000"/>
          </a:bodyPr>
          <a:lstStyle/>
          <a:p>
            <a:pPr marL="0" indent="0" algn="just">
              <a:buNone/>
            </a:pPr>
            <a:r>
              <a:rPr lang="en-US">
                <a:latin typeface="Times New Roman" panose="02020603050405020304" pitchFamily="18" charset="0"/>
                <a:cs typeface="Times New Roman" panose="02020603050405020304" pitchFamily="18" charset="0"/>
              </a:rPr>
              <a:t>. Ho mãn tính cần phương tiện chẩn đoán bao gồm Xq ngực thẳng và đo chức năng hô hấp. Bệnh nhân có những dấu chứng đặc trưng mà Xq và chức năng hô hấp bình thường cần chuyển đến bác sĩ chuyên khoa phổi để thực hiện những xét nghiệm cao cấp hơn. </a:t>
            </a:r>
          </a:p>
          <a:p>
            <a:pPr marL="0" indent="0" algn="just">
              <a:buNone/>
            </a:pPr>
            <a:endParaRPr lang="en-US" sz="1100">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Thường ho có thể do nhiều nguyên nhân chứ không chỉ là do một nguyên nhân đơn lẻ.</a:t>
            </a:r>
          </a:p>
        </p:txBody>
      </p:sp>
      <p:pic>
        <p:nvPicPr>
          <p:cNvPr id="6" name="Content Placeholder 5"/>
          <p:cNvPicPr>
            <a:picLocks noGrp="1" noChangeAspect="1"/>
          </p:cNvPicPr>
          <p:nvPr>
            <p:ph sz="half" idx="2"/>
          </p:nvPr>
        </p:nvPicPr>
        <p:blipFill>
          <a:blip r:embed="rId2"/>
          <a:stretch>
            <a:fillRect/>
          </a:stretch>
        </p:blipFill>
        <p:spPr>
          <a:xfrm>
            <a:off x="6299200" y="1219200"/>
            <a:ext cx="2616200" cy="2457450"/>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36</a:t>
            </a:fld>
            <a:endParaRPr lang="en-US"/>
          </a:p>
        </p:txBody>
      </p:sp>
      <p:pic>
        <p:nvPicPr>
          <p:cNvPr id="7" name="Picture 6"/>
          <p:cNvPicPr>
            <a:picLocks noChangeAspect="1"/>
          </p:cNvPicPr>
          <p:nvPr/>
        </p:nvPicPr>
        <p:blipFill>
          <a:blip r:embed="rId3"/>
          <a:stretch>
            <a:fillRect/>
          </a:stretch>
        </p:blipFill>
        <p:spPr>
          <a:xfrm>
            <a:off x="4897755" y="4086225"/>
            <a:ext cx="4170045" cy="226949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39" y="146050"/>
            <a:ext cx="8229600" cy="844550"/>
          </a:xfrm>
        </p:spPr>
        <p:txBody>
          <a:bodyPr/>
          <a:lstStyle/>
          <a:p>
            <a:r>
              <a:rPr lang="en-US">
                <a:latin typeface="Times New Roman" panose="02020603050405020304" pitchFamily="18" charset="0"/>
                <a:cs typeface="Times New Roman" panose="02020603050405020304" pitchFamily="18" charset="0"/>
              </a:rPr>
              <a:t>Đánh giá</a:t>
            </a:r>
          </a:p>
        </p:txBody>
      </p:sp>
      <p:sp>
        <p:nvSpPr>
          <p:cNvPr id="3" name="Content Placeholder 2"/>
          <p:cNvSpPr>
            <a:spLocks noGrp="1"/>
          </p:cNvSpPr>
          <p:nvPr>
            <p:ph sz="half" idx="1"/>
          </p:nvPr>
        </p:nvSpPr>
        <p:spPr>
          <a:xfrm>
            <a:off x="76200" y="990600"/>
            <a:ext cx="5410200" cy="5553075"/>
          </a:xfrm>
        </p:spPr>
        <p:txBody>
          <a:bodyPr>
            <a:noAutofit/>
          </a:bodyPr>
          <a:lstStyle/>
          <a:p>
            <a:pPr marL="0" indent="0" algn="just">
              <a:buNone/>
            </a:pPr>
            <a:r>
              <a:rPr lang="en-US" sz="2000">
                <a:latin typeface="Times New Roman" panose="02020603050405020304" pitchFamily="18" charset="0"/>
                <a:cs typeface="Times New Roman" panose="02020603050405020304" pitchFamily="18" charset="0"/>
              </a:rPr>
              <a:t>. Soi phế quản: nhìn trực tiếp dây thanh, khí quản, và đường dẫn khí khác để loại ra khối u hay san thương dây thanh, khối u nội khí quản, nội phế quản. Qua soi phế quản có thể yêu cầu sinh thiết hay rửa phế quản phế nang để lấy mẫu phân tích tế bào và vi trùng học.</a:t>
            </a:r>
          </a:p>
          <a:p>
            <a:pPr marL="0" indent="0" algn="just">
              <a:buNone/>
            </a:pPr>
            <a:endParaRPr lang="en-US" sz="1000">
              <a:latin typeface="Times New Roman" panose="02020603050405020304" pitchFamily="18" charset="0"/>
              <a:cs typeface="Times New Roman" panose="02020603050405020304" pitchFamily="18" charset="0"/>
            </a:endParaRPr>
          </a:p>
          <a:p>
            <a:pPr marL="0" indent="0" algn="just">
              <a:buNone/>
            </a:pPr>
            <a:r>
              <a:rPr lang="en-US" sz="2000">
                <a:latin typeface="Times New Roman" panose="02020603050405020304" pitchFamily="18" charset="0"/>
                <a:cs typeface="Times New Roman" panose="02020603050405020304" pitchFamily="18" charset="0"/>
              </a:rPr>
              <a:t>. Điện tâm đồ kiểm tra chức năng tim. CT scan ngực xem xét giải phẩu.</a:t>
            </a:r>
          </a:p>
          <a:p>
            <a:pPr marL="0" indent="0" algn="just">
              <a:buNone/>
            </a:pPr>
            <a:endParaRPr lang="en-US" sz="1000">
              <a:latin typeface="Times New Roman" panose="02020603050405020304" pitchFamily="18" charset="0"/>
              <a:cs typeface="Times New Roman" panose="02020603050405020304" pitchFamily="18" charset="0"/>
            </a:endParaRPr>
          </a:p>
          <a:p>
            <a:pPr marL="0" indent="0" algn="just">
              <a:buNone/>
            </a:pPr>
            <a:r>
              <a:rPr lang="en-US" sz="2000">
                <a:latin typeface="Times New Roman" panose="02020603050405020304" pitchFamily="18" charset="0"/>
                <a:cs typeface="Times New Roman" panose="02020603050405020304" pitchFamily="18" charset="0"/>
              </a:rPr>
              <a:t>. Test dạ dày-thực quản. Nội soi thực quản- dạ dày- tá tràng hay theo dõi pH dạ dày chỉ định phân tích viêm phổi hít hay trào ngược dạ dày-thực quản.</a:t>
            </a:r>
          </a:p>
          <a:p>
            <a:pPr marL="0" indent="0" algn="just">
              <a:buNone/>
            </a:pPr>
            <a:endParaRPr lang="en-US" sz="1000">
              <a:latin typeface="Times New Roman" panose="02020603050405020304" pitchFamily="18" charset="0"/>
              <a:cs typeface="Times New Roman" panose="02020603050405020304" pitchFamily="18" charset="0"/>
            </a:endParaRPr>
          </a:p>
          <a:p>
            <a:pPr marL="0" indent="0" algn="just">
              <a:buNone/>
            </a:pPr>
            <a:r>
              <a:rPr lang="en-US" sz="2000">
                <a:latin typeface="Times New Roman" panose="02020603050405020304" pitchFamily="18" charset="0"/>
                <a:cs typeface="Times New Roman" panose="02020603050405020304" pitchFamily="18" charset="0"/>
              </a:rPr>
              <a:t>. Nếu ho thường về đêm, bệnh nhân có dấu hiện và triệu chứng của khó thở khi ngủ tắc nghẽn do đó có thể thực hiện test khi ngủ để khẳng định chẩn đoán và điều trị tương ứng.</a:t>
            </a:r>
          </a:p>
        </p:txBody>
      </p:sp>
      <p:pic>
        <p:nvPicPr>
          <p:cNvPr id="6" name="Content Placeholder 5"/>
          <p:cNvPicPr>
            <a:picLocks noGrp="1" noChangeAspect="1"/>
          </p:cNvPicPr>
          <p:nvPr>
            <p:ph sz="half" idx="2"/>
          </p:nvPr>
        </p:nvPicPr>
        <p:blipFill>
          <a:blip r:embed="rId2"/>
          <a:stretch>
            <a:fillRect/>
          </a:stretch>
        </p:blipFill>
        <p:spPr>
          <a:xfrm>
            <a:off x="5562600" y="2057400"/>
            <a:ext cx="3505200" cy="2584450"/>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p:spPr>
        <p:txBody>
          <a:bodyPr>
            <a:normAutofit fontScale="90000"/>
          </a:bodyPr>
          <a:lstStyle/>
          <a:p>
            <a:r>
              <a:rPr lang="en-US" dirty="0" err="1"/>
              <a:t>Điều</a:t>
            </a:r>
            <a:r>
              <a:rPr lang="en-US" dirty="0"/>
              <a:t> </a:t>
            </a:r>
            <a:r>
              <a:rPr lang="en-US" dirty="0" err="1"/>
              <a:t>trị</a:t>
            </a:r>
            <a:r>
              <a:rPr lang="en-US" dirty="0"/>
              <a:t> ho</a:t>
            </a:r>
          </a:p>
        </p:txBody>
      </p:sp>
      <p:sp>
        <p:nvSpPr>
          <p:cNvPr id="3" name="Content Placeholder 2"/>
          <p:cNvSpPr>
            <a:spLocks noGrp="1"/>
          </p:cNvSpPr>
          <p:nvPr>
            <p:ph idx="1"/>
          </p:nvPr>
        </p:nvSpPr>
        <p:spPr>
          <a:xfrm>
            <a:off x="152400" y="1295400"/>
            <a:ext cx="8839200" cy="5029200"/>
          </a:xfrm>
        </p:spPr>
        <p:txBody>
          <a:bodyPr>
            <a:normAutofit fontScale="97500"/>
          </a:bodyPr>
          <a:lstStyle/>
          <a:p>
            <a:pPr marL="0" lvl="0" indent="0" algn="just">
              <a:buNone/>
            </a:pPr>
            <a:r>
              <a:rPr lang="en-US" sz="2000" b="1" i="1" u="sng" dirty="0" err="1"/>
              <a:t>Điều</a:t>
            </a:r>
            <a:r>
              <a:rPr lang="en-US" sz="2000" b="1" i="1" u="sng" dirty="0"/>
              <a:t> tri </a:t>
            </a:r>
            <a:r>
              <a:rPr lang="en-US" sz="2000" b="1" i="1" u="sng" dirty="0" err="1"/>
              <a:t>nguyên</a:t>
            </a:r>
            <a:r>
              <a:rPr lang="en-US" sz="2000" b="1" i="1" u="sng" dirty="0"/>
              <a:t> </a:t>
            </a:r>
            <a:r>
              <a:rPr lang="en-US" sz="2000" b="1" i="1" u="sng" dirty="0" err="1"/>
              <a:t>nhân</a:t>
            </a:r>
            <a:r>
              <a:rPr lang="en-US" sz="2000" b="1" i="1" u="sng" dirty="0"/>
              <a:t>:</a:t>
            </a:r>
            <a:endParaRPr lang="en-US" sz="2000" dirty="0"/>
          </a:p>
          <a:p>
            <a:pPr marL="0" indent="0" algn="just">
              <a:buNone/>
            </a:pPr>
            <a:endParaRPr lang="en-US" sz="2000" dirty="0"/>
          </a:p>
          <a:p>
            <a:pPr lvl="0" algn="just"/>
            <a:r>
              <a:rPr lang="en-US" sz="2000" dirty="0" err="1"/>
              <a:t>Viêm</a:t>
            </a:r>
            <a:r>
              <a:rPr lang="en-US" sz="2000" dirty="0"/>
              <a:t> </a:t>
            </a:r>
            <a:r>
              <a:rPr lang="en-US" sz="2000" dirty="0" err="1"/>
              <a:t>phổi</a:t>
            </a:r>
            <a:r>
              <a:rPr lang="en-US" sz="2000" dirty="0"/>
              <a:t>, </a:t>
            </a:r>
            <a:r>
              <a:rPr lang="en-US" sz="2000" dirty="0" err="1"/>
              <a:t>viêm</a:t>
            </a:r>
            <a:r>
              <a:rPr lang="en-US" sz="2000" dirty="0"/>
              <a:t> </a:t>
            </a:r>
            <a:r>
              <a:rPr lang="en-US" sz="2000" dirty="0" err="1"/>
              <a:t>phế</a:t>
            </a:r>
            <a:r>
              <a:rPr lang="en-US" sz="2000" dirty="0"/>
              <a:t> </a:t>
            </a:r>
            <a:r>
              <a:rPr lang="en-US" sz="2000" dirty="0" err="1"/>
              <a:t>quản</a:t>
            </a:r>
            <a:r>
              <a:rPr lang="en-US" sz="2000" dirty="0"/>
              <a:t>: </a:t>
            </a:r>
            <a:r>
              <a:rPr lang="en-US" sz="2000" dirty="0" err="1"/>
              <a:t>kháng</a:t>
            </a:r>
            <a:r>
              <a:rPr lang="en-US" sz="2000" dirty="0"/>
              <a:t> </a:t>
            </a:r>
            <a:r>
              <a:rPr lang="en-US" sz="2000" dirty="0" err="1"/>
              <a:t>sinh</a:t>
            </a:r>
            <a:r>
              <a:rPr lang="en-US" sz="2000" dirty="0"/>
              <a:t>, </a:t>
            </a:r>
            <a:r>
              <a:rPr lang="en-US" sz="2000" dirty="0" err="1"/>
              <a:t>thuốc</a:t>
            </a:r>
            <a:r>
              <a:rPr lang="en-US" sz="2000" dirty="0"/>
              <a:t> long </a:t>
            </a:r>
            <a:r>
              <a:rPr lang="en-US" sz="2000" dirty="0" err="1"/>
              <a:t>đờm</a:t>
            </a:r>
            <a:r>
              <a:rPr lang="en-US" sz="2000" dirty="0"/>
              <a:t>. </a:t>
            </a:r>
            <a:r>
              <a:rPr lang="en-US" sz="2000">
                <a:latin typeface="Times New Roman" panose="02020603050405020304" pitchFamily="18" charset="0"/>
                <a:cs typeface="Times New Roman" panose="02020603050405020304" pitchFamily="18" charset="0"/>
                <a:sym typeface="+mn-ea"/>
              </a:rPr>
              <a:t>Khi nghĩ đến nhiễm trùng, cấy đàm và điều trị kháng sinh theo tác nhân gây bệnh. Đối với nguyên nhân nhiễm trùng hô hấp mãn tính, kháng sinh có thể kéo dài đến 3-6 tuần với tác nhân chọn lọc thích hợp.</a:t>
            </a:r>
            <a:endParaRPr lang="en-US" sz="2000">
              <a:latin typeface="Times New Roman" panose="02020603050405020304" pitchFamily="18" charset="0"/>
              <a:cs typeface="Times New Roman" panose="02020603050405020304" pitchFamily="18" charset="0"/>
            </a:endParaRPr>
          </a:p>
          <a:p>
            <a:pPr marL="0" lvl="0" indent="0" algn="just">
              <a:buNone/>
            </a:pPr>
            <a:endParaRPr lang="en-US" sz="1000" dirty="0"/>
          </a:p>
          <a:p>
            <a:pPr lvl="0" algn="just"/>
            <a:r>
              <a:rPr lang="en-US" sz="2000" dirty="0" err="1"/>
              <a:t>Viêm</a:t>
            </a:r>
            <a:r>
              <a:rPr lang="en-US" sz="2000" dirty="0"/>
              <a:t> </a:t>
            </a:r>
            <a:r>
              <a:rPr lang="en-US" sz="2000" dirty="0" err="1"/>
              <a:t>mũi</a:t>
            </a:r>
            <a:r>
              <a:rPr lang="en-US" sz="2000" dirty="0"/>
              <a:t> </a:t>
            </a:r>
            <a:r>
              <a:rPr lang="en-US" sz="2000" dirty="0" err="1"/>
              <a:t>dị</a:t>
            </a:r>
            <a:r>
              <a:rPr lang="en-US" sz="2000" dirty="0"/>
              <a:t> </a:t>
            </a:r>
            <a:r>
              <a:rPr lang="en-US" sz="2000" dirty="0" err="1"/>
              <a:t>ứng</a:t>
            </a:r>
            <a:r>
              <a:rPr lang="en-US" sz="2000" dirty="0"/>
              <a:t>: Steroid </a:t>
            </a:r>
            <a:r>
              <a:rPr lang="en-US" sz="2000" dirty="0" err="1"/>
              <a:t>xịt</a:t>
            </a:r>
            <a:r>
              <a:rPr lang="en-US" sz="2000" dirty="0"/>
              <a:t> </a:t>
            </a:r>
            <a:r>
              <a:rPr lang="en-US" sz="2000" dirty="0" err="1"/>
              <a:t>mũi</a:t>
            </a:r>
            <a:r>
              <a:rPr lang="en-US" sz="2000" dirty="0"/>
              <a:t>, anti </a:t>
            </a:r>
            <a:r>
              <a:rPr lang="en-US" sz="2000" dirty="0" err="1"/>
              <a:t>histamin.</a:t>
            </a:r>
            <a:endParaRPr lang="en-US" sz="2000" dirty="0"/>
          </a:p>
          <a:p>
            <a:pPr marL="0" indent="0" algn="just">
              <a:buNone/>
            </a:pPr>
            <a:endParaRPr lang="en-US" sz="1100" dirty="0"/>
          </a:p>
          <a:p>
            <a:pPr lvl="0" algn="just"/>
            <a:r>
              <a:rPr lang="en-US" sz="2000" dirty="0" err="1"/>
              <a:t>Dãn</a:t>
            </a:r>
            <a:r>
              <a:rPr lang="en-US" sz="2000" dirty="0"/>
              <a:t> </a:t>
            </a:r>
            <a:r>
              <a:rPr lang="en-US" sz="2000" dirty="0" err="1"/>
              <a:t>phế</a:t>
            </a:r>
            <a:r>
              <a:rPr lang="en-US" sz="2000" dirty="0"/>
              <a:t> </a:t>
            </a:r>
            <a:r>
              <a:rPr lang="en-US" sz="2000" dirty="0" err="1"/>
              <a:t>quản</a:t>
            </a:r>
            <a:r>
              <a:rPr lang="en-US" sz="2000" dirty="0"/>
              <a:t>: </a:t>
            </a:r>
            <a:r>
              <a:rPr lang="en-US" sz="2000" dirty="0" err="1"/>
              <a:t>dẫn</a:t>
            </a:r>
            <a:r>
              <a:rPr lang="en-US" sz="2000" dirty="0"/>
              <a:t> </a:t>
            </a:r>
            <a:r>
              <a:rPr lang="en-US" sz="2000" dirty="0" err="1"/>
              <a:t>lưu</a:t>
            </a:r>
            <a:r>
              <a:rPr lang="en-US" sz="2000" dirty="0"/>
              <a:t> </a:t>
            </a:r>
            <a:r>
              <a:rPr lang="en-US" sz="2000" dirty="0" err="1"/>
              <a:t>tư</a:t>
            </a:r>
            <a:r>
              <a:rPr lang="en-US" sz="2000" dirty="0"/>
              <a:t> </a:t>
            </a:r>
            <a:r>
              <a:rPr lang="en-US" sz="2000" dirty="0" err="1"/>
              <a:t>thế</a:t>
            </a:r>
            <a:r>
              <a:rPr lang="en-US" sz="2000" dirty="0"/>
              <a:t>, </a:t>
            </a:r>
            <a:r>
              <a:rPr lang="en-US" sz="2000" dirty="0" err="1"/>
              <a:t>kháng</a:t>
            </a:r>
            <a:r>
              <a:rPr lang="en-US" sz="2000" dirty="0"/>
              <a:t> </a:t>
            </a:r>
            <a:r>
              <a:rPr lang="en-US" sz="2000" dirty="0" err="1"/>
              <a:t>sinh</a:t>
            </a:r>
            <a:r>
              <a:rPr lang="en-US" sz="2000" dirty="0"/>
              <a:t> </a:t>
            </a:r>
            <a:r>
              <a:rPr lang="en-US" sz="2000" dirty="0" err="1"/>
              <a:t>nếu</a:t>
            </a:r>
            <a:r>
              <a:rPr lang="en-US" sz="2000" dirty="0"/>
              <a:t> </a:t>
            </a:r>
            <a:r>
              <a:rPr lang="en-US" sz="2000" dirty="0" err="1"/>
              <a:t>có</a:t>
            </a:r>
            <a:r>
              <a:rPr lang="en-US" sz="2000" dirty="0"/>
              <a:t> </a:t>
            </a:r>
            <a:r>
              <a:rPr lang="en-US" sz="2000" dirty="0" err="1"/>
              <a:t>nhiễm</a:t>
            </a:r>
            <a:r>
              <a:rPr lang="en-US" sz="2000" dirty="0"/>
              <a:t> </a:t>
            </a:r>
            <a:r>
              <a:rPr lang="en-US" sz="2000" dirty="0" err="1"/>
              <a:t>trùng.</a:t>
            </a:r>
            <a:endParaRPr lang="en-US" sz="2000" dirty="0"/>
          </a:p>
          <a:p>
            <a:pPr marL="0" indent="0" algn="just">
              <a:buNone/>
            </a:pPr>
            <a:endParaRPr lang="en-US" sz="1000" dirty="0"/>
          </a:p>
          <a:p>
            <a:pPr lvl="0" algn="just"/>
            <a:r>
              <a:rPr lang="en-US" sz="2000" dirty="0" err="1"/>
              <a:t>Hội</a:t>
            </a:r>
            <a:r>
              <a:rPr lang="en-US" sz="2000" dirty="0"/>
              <a:t> </a:t>
            </a:r>
            <a:r>
              <a:rPr lang="en-US" sz="2000" dirty="0" err="1"/>
              <a:t>chứng</a:t>
            </a:r>
            <a:r>
              <a:rPr lang="en-US" sz="2000" dirty="0"/>
              <a:t> </a:t>
            </a:r>
            <a:r>
              <a:rPr lang="en-US" sz="2000" dirty="0" err="1"/>
              <a:t>trào</a:t>
            </a:r>
            <a:r>
              <a:rPr lang="en-US" sz="2000" dirty="0"/>
              <a:t> </a:t>
            </a:r>
            <a:r>
              <a:rPr lang="en-US" sz="2000" dirty="0" err="1"/>
              <a:t>ngược</a:t>
            </a:r>
            <a:r>
              <a:rPr lang="en-US" sz="2000" dirty="0"/>
              <a:t>: </a:t>
            </a:r>
            <a:r>
              <a:rPr lang="en-US" sz="2000" dirty="0" err="1"/>
              <a:t>Ức</a:t>
            </a:r>
            <a:r>
              <a:rPr lang="en-US" sz="2000" dirty="0"/>
              <a:t> </a:t>
            </a:r>
            <a:r>
              <a:rPr lang="en-US" sz="2000" dirty="0" err="1"/>
              <a:t>chế</a:t>
            </a:r>
            <a:r>
              <a:rPr lang="en-US" sz="2000" dirty="0"/>
              <a:t> </a:t>
            </a:r>
            <a:r>
              <a:rPr lang="en-US" sz="2000" dirty="0" err="1"/>
              <a:t>bơm</a:t>
            </a:r>
            <a:r>
              <a:rPr lang="en-US" sz="2000" dirty="0"/>
              <a:t> proton, </a:t>
            </a:r>
            <a:r>
              <a:rPr lang="en-US" sz="2000" dirty="0" err="1"/>
              <a:t>kháng</a:t>
            </a:r>
            <a:r>
              <a:rPr lang="en-US" sz="2000" dirty="0"/>
              <a:t> </a:t>
            </a:r>
            <a:r>
              <a:rPr lang="en-US" sz="2000" dirty="0" err="1"/>
              <a:t>histamin</a:t>
            </a:r>
            <a:r>
              <a:rPr lang="en-US" sz="2000" dirty="0"/>
              <a:t> H2.</a:t>
            </a:r>
          </a:p>
          <a:p>
            <a:pPr marL="0" indent="0" algn="just">
              <a:buNone/>
            </a:pPr>
            <a:endParaRPr lang="en-US" sz="1000" dirty="0"/>
          </a:p>
          <a:p>
            <a:pPr lvl="0" algn="just"/>
            <a:r>
              <a:rPr lang="en-US" sz="2000" dirty="0" err="1"/>
              <a:t>Thuốc</a:t>
            </a:r>
            <a:r>
              <a:rPr lang="en-US" sz="2000" dirty="0"/>
              <a:t> </a:t>
            </a:r>
            <a:r>
              <a:rPr lang="en-US" sz="2000" dirty="0" err="1"/>
              <a:t>ức</a:t>
            </a:r>
            <a:r>
              <a:rPr lang="en-US" sz="2000" dirty="0"/>
              <a:t> </a:t>
            </a:r>
            <a:r>
              <a:rPr lang="en-US" sz="2000" dirty="0" err="1"/>
              <a:t>chế</a:t>
            </a:r>
            <a:r>
              <a:rPr lang="en-US" sz="2000" dirty="0"/>
              <a:t> men </a:t>
            </a:r>
            <a:r>
              <a:rPr lang="en-US" sz="2000" dirty="0" err="1"/>
              <a:t>chuyển</a:t>
            </a:r>
            <a:r>
              <a:rPr lang="en-US" sz="2000" dirty="0"/>
              <a:t>: </a:t>
            </a:r>
            <a:r>
              <a:rPr lang="en-US" sz="2000" dirty="0" err="1"/>
              <a:t>thay</a:t>
            </a:r>
            <a:r>
              <a:rPr lang="en-US" sz="2000" dirty="0"/>
              <a:t> </a:t>
            </a:r>
            <a:r>
              <a:rPr lang="en-US" sz="2000" dirty="0" err="1"/>
              <a:t>thế</a:t>
            </a:r>
            <a:r>
              <a:rPr lang="en-US" sz="2000" dirty="0"/>
              <a:t> </a:t>
            </a:r>
            <a:r>
              <a:rPr lang="en-US" sz="2000" dirty="0" err="1"/>
              <a:t>các</a:t>
            </a:r>
            <a:r>
              <a:rPr lang="en-US" sz="2000" dirty="0"/>
              <a:t> </a:t>
            </a:r>
            <a:r>
              <a:rPr lang="en-US" sz="2000" dirty="0" err="1"/>
              <a:t>loại</a:t>
            </a:r>
            <a:r>
              <a:rPr lang="en-US" sz="2000" dirty="0"/>
              <a:t> </a:t>
            </a:r>
            <a:r>
              <a:rPr lang="en-US" sz="2000" dirty="0" err="1"/>
              <a:t>thuốc</a:t>
            </a:r>
            <a:r>
              <a:rPr lang="en-US" sz="2000" dirty="0"/>
              <a:t> </a:t>
            </a:r>
            <a:r>
              <a:rPr lang="en-US" sz="2000" dirty="0" err="1"/>
              <a:t>nhóm</a:t>
            </a:r>
            <a:r>
              <a:rPr lang="en-US" sz="2000" dirty="0"/>
              <a:t> </a:t>
            </a:r>
            <a:r>
              <a:rPr lang="en-US" sz="2000" dirty="0" err="1"/>
              <a:t>khác.</a:t>
            </a:r>
            <a:endParaRPr lang="en-US" sz="2000" dirty="0"/>
          </a:p>
          <a:p>
            <a:pPr marL="0" indent="0" algn="just">
              <a:buNone/>
            </a:pPr>
            <a:endParaRPr lang="en-US" sz="1000" dirty="0"/>
          </a:p>
          <a:p>
            <a:pPr lvl="0" algn="just"/>
            <a:r>
              <a:rPr lang="en-US" sz="2000" dirty="0"/>
              <a:t>COPD: </a:t>
            </a:r>
            <a:r>
              <a:rPr lang="en-US" sz="2000" dirty="0" err="1"/>
              <a:t>ngừng</a:t>
            </a:r>
            <a:r>
              <a:rPr lang="en-US" sz="2000" dirty="0"/>
              <a:t> </a:t>
            </a:r>
            <a:r>
              <a:rPr lang="en-US" sz="2000" dirty="0" err="1"/>
              <a:t>hút</a:t>
            </a:r>
            <a:r>
              <a:rPr lang="en-US" sz="2000" dirty="0"/>
              <a:t> </a:t>
            </a:r>
            <a:r>
              <a:rPr lang="en-US" sz="2000" dirty="0" err="1"/>
              <a:t>thuốc</a:t>
            </a:r>
            <a:r>
              <a:rPr lang="en-US" sz="2000" dirty="0"/>
              <a:t> </a:t>
            </a:r>
            <a:r>
              <a:rPr lang="en-US" sz="2000" dirty="0" err="1"/>
              <a:t>và</a:t>
            </a:r>
            <a:r>
              <a:rPr lang="en-US" sz="2000" dirty="0"/>
              <a:t> </a:t>
            </a:r>
            <a:r>
              <a:rPr lang="en-US" sz="2000" dirty="0" err="1"/>
              <a:t>tiếp</a:t>
            </a:r>
            <a:r>
              <a:rPr lang="en-US" sz="2000" dirty="0"/>
              <a:t> </a:t>
            </a:r>
            <a:r>
              <a:rPr lang="en-US" sz="2000" dirty="0" err="1"/>
              <a:t>xúc</a:t>
            </a:r>
            <a:r>
              <a:rPr lang="en-US" sz="2000" dirty="0"/>
              <a:t> </a:t>
            </a:r>
            <a:r>
              <a:rPr lang="en-US" sz="2000" dirty="0" err="1"/>
              <a:t>khói</a:t>
            </a:r>
            <a:r>
              <a:rPr lang="en-US" sz="2000" dirty="0"/>
              <a:t> </a:t>
            </a:r>
            <a:r>
              <a:rPr lang="en-US" sz="2000" dirty="0" err="1"/>
              <a:t>bụi</a:t>
            </a:r>
            <a:r>
              <a:rPr lang="en-US" sz="2000" dirty="0"/>
              <a:t>, </a:t>
            </a:r>
            <a:r>
              <a:rPr lang="en-US" sz="2000" dirty="0" err="1"/>
              <a:t>sử</a:t>
            </a:r>
            <a:r>
              <a:rPr lang="en-US" sz="2000" dirty="0"/>
              <a:t> </a:t>
            </a:r>
            <a:r>
              <a:rPr lang="en-US" sz="2000" dirty="0" err="1"/>
              <a:t>dụng</a:t>
            </a:r>
            <a:r>
              <a:rPr lang="en-US" sz="2000" dirty="0"/>
              <a:t> </a:t>
            </a:r>
            <a:r>
              <a:rPr lang="en-US" sz="2000" dirty="0" err="1"/>
              <a:t>thuốc</a:t>
            </a:r>
            <a:r>
              <a:rPr lang="en-US" sz="2000" dirty="0"/>
              <a:t> </a:t>
            </a:r>
            <a:r>
              <a:rPr lang="en-US" sz="2000" dirty="0" err="1"/>
              <a:t>dãn</a:t>
            </a:r>
            <a:r>
              <a:rPr lang="en-US" sz="2000" dirty="0"/>
              <a:t> </a:t>
            </a:r>
            <a:r>
              <a:rPr lang="en-US" sz="2000" dirty="0" err="1"/>
              <a:t>phế</a:t>
            </a:r>
            <a:r>
              <a:rPr lang="en-US" sz="2000" dirty="0"/>
              <a:t> </a:t>
            </a:r>
            <a:r>
              <a:rPr lang="en-US" sz="2000" err="1"/>
              <a:t>quản</a:t>
            </a:r>
            <a:r>
              <a:rPr lang="en-US" sz="2000"/>
              <a:t>.</a:t>
            </a:r>
            <a:endParaRPr lang="en-US" sz="2000" dirty="0"/>
          </a:p>
        </p:txBody>
      </p:sp>
      <p:sp>
        <p:nvSpPr>
          <p:cNvPr id="4" name="Slide Number Placeholder 3"/>
          <p:cNvSpPr>
            <a:spLocks noGrp="1"/>
          </p:cNvSpPr>
          <p:nvPr>
            <p:ph type="sldNum" sz="quarter" idx="12"/>
          </p:nvPr>
        </p:nvSpPr>
        <p:spPr/>
        <p:txBody>
          <a:bodyPr/>
          <a:lstStyle/>
          <a:p>
            <a:fld id="{413D32E1-B3A9-4C6C-977A-E39BAA166938}" type="slidenum">
              <a:rPr lang="en-US" smtClean="0"/>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839200" cy="5943600"/>
          </a:xfrm>
        </p:spPr>
        <p:txBody>
          <a:bodyPr>
            <a:normAutofit fontScale="92500" lnSpcReduction="10000"/>
          </a:bodyPr>
          <a:lstStyle/>
          <a:p>
            <a:pPr marL="0" lvl="0" indent="0">
              <a:buNone/>
            </a:pPr>
            <a:r>
              <a:rPr lang="en-US" b="1" u="sng" dirty="0" err="1"/>
              <a:t>Điều</a:t>
            </a:r>
            <a:r>
              <a:rPr lang="en-US" b="1" u="sng" dirty="0"/>
              <a:t> </a:t>
            </a:r>
            <a:r>
              <a:rPr lang="en-US" b="1" u="sng" dirty="0" err="1"/>
              <a:t>trị</a:t>
            </a:r>
            <a:r>
              <a:rPr lang="en-US" b="1" u="sng" dirty="0"/>
              <a:t> </a:t>
            </a:r>
            <a:r>
              <a:rPr lang="en-US" b="1" u="sng" dirty="0" err="1"/>
              <a:t>không</a:t>
            </a:r>
            <a:r>
              <a:rPr lang="en-US" b="1" u="sng" dirty="0"/>
              <a:t> </a:t>
            </a:r>
            <a:r>
              <a:rPr lang="en-US" b="1" u="sng" dirty="0" err="1"/>
              <a:t>đặc</a:t>
            </a:r>
            <a:r>
              <a:rPr lang="en-US" b="1" u="sng" dirty="0"/>
              <a:t> </a:t>
            </a:r>
            <a:r>
              <a:rPr lang="en-US" b="1" u="sng" dirty="0" err="1"/>
              <a:t>hiệu</a:t>
            </a:r>
            <a:r>
              <a:rPr lang="en-US" b="1" u="sng" dirty="0"/>
              <a:t>:</a:t>
            </a:r>
            <a:endParaRPr lang="en-US" sz="1800" dirty="0"/>
          </a:p>
          <a:p>
            <a:pPr marL="0" indent="0">
              <a:buNone/>
            </a:pPr>
            <a:endParaRPr lang="en-US" dirty="0"/>
          </a:p>
          <a:p>
            <a:pPr lvl="0"/>
            <a:r>
              <a:rPr lang="en-US" dirty="0" err="1"/>
              <a:t>Thuốc</a:t>
            </a:r>
            <a:r>
              <a:rPr lang="en-US" dirty="0"/>
              <a:t> </a:t>
            </a:r>
            <a:r>
              <a:rPr lang="en-US" dirty="0" err="1"/>
              <a:t>loãng</a:t>
            </a:r>
            <a:r>
              <a:rPr lang="en-US" dirty="0"/>
              <a:t> </a:t>
            </a:r>
            <a:r>
              <a:rPr lang="en-US" dirty="0" err="1"/>
              <a:t>đàm</a:t>
            </a:r>
            <a:r>
              <a:rPr lang="en-US" dirty="0"/>
              <a:t>:</a:t>
            </a:r>
            <a:endParaRPr lang="en-US" sz="1800" dirty="0"/>
          </a:p>
          <a:p>
            <a:pPr lvl="1"/>
            <a:r>
              <a:rPr lang="en-US" dirty="0" err="1"/>
              <a:t>Acetylcystein</a:t>
            </a:r>
            <a:r>
              <a:rPr lang="en-US" dirty="0"/>
              <a:t> 200mg; </a:t>
            </a:r>
            <a:r>
              <a:rPr lang="en-US" dirty="0" err="1"/>
              <a:t>Bromhexin</a:t>
            </a:r>
            <a:r>
              <a:rPr lang="en-US" dirty="0"/>
              <a:t> 8mg; </a:t>
            </a:r>
            <a:r>
              <a:rPr lang="en-US" dirty="0" err="1"/>
              <a:t>Ambroxol</a:t>
            </a:r>
            <a:r>
              <a:rPr lang="en-US" dirty="0"/>
              <a:t> 30mg…</a:t>
            </a:r>
            <a:endParaRPr lang="en-US" sz="1600" dirty="0"/>
          </a:p>
          <a:p>
            <a:pPr marL="0" indent="0">
              <a:buNone/>
            </a:pPr>
            <a:endParaRPr lang="en-US" sz="1800" dirty="0"/>
          </a:p>
          <a:p>
            <a:pPr lvl="0"/>
            <a:r>
              <a:rPr lang="en-US" dirty="0" err="1"/>
              <a:t>Thuốc</a:t>
            </a:r>
            <a:r>
              <a:rPr lang="en-US" dirty="0"/>
              <a:t> ho </a:t>
            </a:r>
            <a:r>
              <a:rPr lang="en-US" dirty="0" err="1"/>
              <a:t>tác</a:t>
            </a:r>
            <a:r>
              <a:rPr lang="en-US" dirty="0"/>
              <a:t> </a:t>
            </a:r>
            <a:r>
              <a:rPr lang="en-US" dirty="0" err="1"/>
              <a:t>dụng</a:t>
            </a:r>
            <a:r>
              <a:rPr lang="en-US" dirty="0"/>
              <a:t> TKTƯ:</a:t>
            </a:r>
          </a:p>
          <a:p>
            <a:pPr marL="0" lvl="0" indent="0">
              <a:buNone/>
            </a:pPr>
            <a:r>
              <a:rPr lang="en-US" dirty="0" err="1"/>
              <a:t>Codein</a:t>
            </a:r>
            <a:r>
              <a:rPr lang="en-US" dirty="0"/>
              <a:t> (Neo </a:t>
            </a:r>
            <a:r>
              <a:rPr lang="en-US" dirty="0" err="1"/>
              <a:t>codein</a:t>
            </a:r>
            <a:r>
              <a:rPr lang="en-US" dirty="0"/>
              <a:t>) 25mg 1v x 4 </a:t>
            </a:r>
            <a:r>
              <a:rPr lang="en-US" dirty="0" err="1"/>
              <a:t>lần</a:t>
            </a:r>
            <a:r>
              <a:rPr lang="en-US" dirty="0"/>
              <a:t> x 7 </a:t>
            </a:r>
            <a:r>
              <a:rPr lang="en-US" dirty="0" err="1"/>
              <a:t>ngày</a:t>
            </a:r>
            <a:endParaRPr lang="en-US" sz="1800" dirty="0"/>
          </a:p>
          <a:p>
            <a:pPr marL="0" lvl="0" indent="0">
              <a:buNone/>
            </a:pPr>
            <a:endParaRPr lang="en-US" sz="1800" dirty="0"/>
          </a:p>
          <a:p>
            <a:pPr marL="0" lvl="0" indent="0">
              <a:buNone/>
            </a:pPr>
            <a:r>
              <a:rPr lang="en-US" dirty="0" err="1"/>
              <a:t>Dextromethorpan</a:t>
            </a:r>
            <a:r>
              <a:rPr lang="en-US" dirty="0"/>
              <a:t> (</a:t>
            </a:r>
            <a:r>
              <a:rPr lang="en-US" dirty="0" err="1"/>
              <a:t>không</a:t>
            </a:r>
            <a:r>
              <a:rPr lang="en-US" dirty="0"/>
              <a:t> </a:t>
            </a:r>
            <a:r>
              <a:rPr lang="en-US" dirty="0" err="1"/>
              <a:t>gây</a:t>
            </a:r>
            <a:r>
              <a:rPr lang="en-US" dirty="0"/>
              <a:t> </a:t>
            </a:r>
            <a:r>
              <a:rPr lang="en-US" dirty="0" err="1"/>
              <a:t>nghiện</a:t>
            </a:r>
            <a:r>
              <a:rPr lang="en-US" dirty="0"/>
              <a:t>) 10mg  x 4lần x 7 </a:t>
            </a:r>
            <a:r>
              <a:rPr lang="en-US" dirty="0" err="1"/>
              <a:t>ngày</a:t>
            </a:r>
            <a:r>
              <a:rPr lang="en-US" dirty="0"/>
              <a:t>.</a:t>
            </a:r>
            <a:r>
              <a:rPr lang="vi-VN" sz="1600" dirty="0"/>
              <a:t> </a:t>
            </a:r>
            <a:endParaRPr lang="en-US" sz="1600" dirty="0"/>
          </a:p>
          <a:p>
            <a:pPr marL="0" indent="0">
              <a:buNone/>
            </a:pPr>
            <a:endParaRPr lang="en-US" sz="1800" dirty="0"/>
          </a:p>
          <a:p>
            <a:pPr lvl="0"/>
            <a:r>
              <a:rPr lang="en-US" dirty="0" err="1"/>
              <a:t>Thuốc</a:t>
            </a:r>
            <a:r>
              <a:rPr lang="en-US" dirty="0"/>
              <a:t> ho </a:t>
            </a:r>
            <a:r>
              <a:rPr lang="en-US" dirty="0" err="1"/>
              <a:t>tại</a:t>
            </a:r>
            <a:r>
              <a:rPr lang="en-US" dirty="0"/>
              <a:t> </a:t>
            </a:r>
            <a:r>
              <a:rPr lang="en-US" dirty="0" err="1"/>
              <a:t>chỗ</a:t>
            </a:r>
            <a:r>
              <a:rPr lang="en-US" dirty="0"/>
              <a:t>:</a:t>
            </a:r>
            <a:endParaRPr lang="en-US" sz="1800" dirty="0"/>
          </a:p>
          <a:p>
            <a:pPr marL="0" lvl="0" indent="0">
              <a:buNone/>
            </a:pPr>
            <a:r>
              <a:rPr lang="en-US" sz="1800" dirty="0"/>
              <a:t>- </a:t>
            </a:r>
            <a:r>
              <a:rPr lang="en-US" dirty="0"/>
              <a:t>ICS: </a:t>
            </a:r>
            <a:r>
              <a:rPr lang="en-US" dirty="0" err="1"/>
              <a:t>budesonid</a:t>
            </a:r>
            <a:r>
              <a:rPr lang="en-US" dirty="0"/>
              <a:t>, </a:t>
            </a:r>
            <a:r>
              <a:rPr lang="en-US" dirty="0" err="1"/>
              <a:t>fluticason</a:t>
            </a:r>
            <a:r>
              <a:rPr lang="en-US" dirty="0"/>
              <a:t>.</a:t>
            </a:r>
          </a:p>
          <a:p>
            <a:pPr marL="0" lvl="0" indent="0">
              <a:buNone/>
            </a:pPr>
            <a:endParaRPr lang="en-US" dirty="0"/>
          </a:p>
        </p:txBody>
      </p:sp>
      <p:sp>
        <p:nvSpPr>
          <p:cNvPr id="2" name="Slide Number Placeholder 1"/>
          <p:cNvSpPr>
            <a:spLocks noGrp="1"/>
          </p:cNvSpPr>
          <p:nvPr>
            <p:ph type="sldNum" sz="quarter" idx="12"/>
          </p:nvPr>
        </p:nvSpPr>
        <p:spPr/>
        <p:txBody>
          <a:bodyPr/>
          <a:lstStyle/>
          <a:p>
            <a:fld id="{413D32E1-B3A9-4C6C-977A-E39BAA166938}" type="slidenum">
              <a:rPr lang="en-US" smtClean="0"/>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729615"/>
          </a:xfrm>
        </p:spPr>
        <p:txBody>
          <a:bodyPr>
            <a:normAutofit fontScale="90000"/>
          </a:bodyPr>
          <a:lstStyle/>
          <a:p>
            <a:r>
              <a:rPr lang="en-US"/>
              <a:t>Cơ chế ho</a:t>
            </a:r>
          </a:p>
        </p:txBody>
      </p:sp>
      <p:pic>
        <p:nvPicPr>
          <p:cNvPr id="5" name="Content Placeholder 4"/>
          <p:cNvPicPr>
            <a:picLocks noGrp="1" noChangeAspect="1"/>
          </p:cNvPicPr>
          <p:nvPr>
            <p:ph idx="1"/>
          </p:nvPr>
        </p:nvPicPr>
        <p:blipFill>
          <a:blip r:embed="rId2"/>
          <a:stretch>
            <a:fillRect/>
          </a:stretch>
        </p:blipFill>
        <p:spPr>
          <a:xfrm>
            <a:off x="517215" y="1600200"/>
            <a:ext cx="8109570" cy="4525963"/>
          </a:xfrm>
          <a:prstGeom prst="rect">
            <a:avLst/>
          </a:prstGeom>
        </p:spPr>
      </p:pic>
      <p:sp>
        <p:nvSpPr>
          <p:cNvPr id="4" name="Slide Number Placeholder 3"/>
          <p:cNvSpPr>
            <a:spLocks noGrp="1"/>
          </p:cNvSpPr>
          <p:nvPr>
            <p:ph type="sldNum" sz="quarter" idx="12"/>
          </p:nvPr>
        </p:nvSpPr>
        <p:spPr/>
        <p:txBody>
          <a:bodyPr/>
          <a:lstStyle/>
          <a:p>
            <a:fld id="{CB32A5AD-F6D4-4E6E-AA4E-1979E35BD3D8}"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Tóm lại</a:t>
            </a:r>
          </a:p>
        </p:txBody>
      </p:sp>
      <p:sp>
        <p:nvSpPr>
          <p:cNvPr id="3" name="Content Placeholder 2"/>
          <p:cNvSpPr>
            <a:spLocks noGrp="1"/>
          </p:cNvSpPr>
          <p:nvPr>
            <p:ph sz="half" idx="1"/>
          </p:nvPr>
        </p:nvSpPr>
        <p:spPr>
          <a:xfrm>
            <a:off x="228600" y="1600200"/>
            <a:ext cx="8763000" cy="4526280"/>
          </a:xfrm>
        </p:spPr>
        <p:txBody>
          <a:bodyPr>
            <a:normAutofit fontScale="87500" lnSpcReduction="10000"/>
          </a:bodyPr>
          <a:lstStyle/>
          <a:p>
            <a:pPr marL="0" indent="0" algn="just">
              <a:buNone/>
            </a:pPr>
            <a:r>
              <a:rPr lang="en-US">
                <a:latin typeface="Times New Roman" panose="02020603050405020304" pitchFamily="18" charset="0"/>
                <a:cs typeface="Times New Roman" panose="02020603050405020304" pitchFamily="18" charset="0"/>
              </a:rPr>
              <a:t>. Ho là một phản xạ phức tạp.</a:t>
            </a:r>
          </a:p>
          <a:p>
            <a:pPr marL="0" indent="0" algn="just">
              <a:buNone/>
            </a:pPr>
            <a:endParaRPr lang="en-US">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Có rất nhiều nguyên nhân gây ho.</a:t>
            </a:r>
          </a:p>
          <a:p>
            <a:pPr marL="0" indent="0" algn="just">
              <a:buNone/>
            </a:pPr>
            <a:endParaRPr lang="en-US">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Cần thăm khám, hỏi bệnh kỹ từ đó đưa ra những xét nghiệm phù hợp để chẩn đoán chính xác nguyên nhân ho.</a:t>
            </a:r>
          </a:p>
          <a:p>
            <a:pPr marL="0" indent="0" algn="just">
              <a:buNone/>
            </a:pPr>
            <a:endParaRPr lang="en-US">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Cần thiết phát hiện sớm những nguyên nhân ác tính, nặng gây ho.</a:t>
            </a:r>
          </a:p>
          <a:p>
            <a:pPr marL="0" indent="0" algn="just">
              <a:buNone/>
            </a:pPr>
            <a:endParaRPr lang="en-US">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Điều trị tùy nguyên nhân thích hợp , điều trị triệu chứng ho. Trường hợp nặng, giai đoạn cuối cần thiết điều trị giảm nhẹ ho.</a:t>
            </a:r>
          </a:p>
        </p:txBody>
      </p:sp>
      <p:sp>
        <p:nvSpPr>
          <p:cNvPr id="5" name="Slide Number Placeholder 4"/>
          <p:cNvSpPr>
            <a:spLocks noGrp="1"/>
          </p:cNvSpPr>
          <p:nvPr>
            <p:ph type="sldNum" sz="quarter" idx="12"/>
          </p:nvPr>
        </p:nvSpPr>
        <p:spPr/>
        <p:txBody>
          <a:bodyPr/>
          <a:lstStyle/>
          <a:p>
            <a:fld id="{CB32A5AD-F6D4-4E6E-AA4E-1979E35BD3D8}" type="slidenum">
              <a:rPr lang="en-US" smtClean="0"/>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457200" y="1488440"/>
            <a:ext cx="6233795" cy="3512185"/>
          </a:xfrm>
          <a:prstGeom prst="rect">
            <a:avLst/>
          </a:prstGeom>
        </p:spPr>
      </p:pic>
      <p:pic>
        <p:nvPicPr>
          <p:cNvPr id="10" name="Content Placeholder 9"/>
          <p:cNvPicPr>
            <a:picLocks noGrp="1" noChangeAspect="1"/>
          </p:cNvPicPr>
          <p:nvPr>
            <p:ph sz="half" idx="2"/>
          </p:nvPr>
        </p:nvPicPr>
        <p:blipFill>
          <a:blip r:embed="rId3"/>
          <a:stretch>
            <a:fillRect/>
          </a:stretch>
        </p:blipFill>
        <p:spPr>
          <a:xfrm>
            <a:off x="7162800" y="0"/>
            <a:ext cx="1908175" cy="1904365"/>
          </a:xfrm>
          <a:prstGeom prst="rect">
            <a:avLst/>
          </a:prstGeom>
        </p:spPr>
      </p:pic>
      <p:sp>
        <p:nvSpPr>
          <p:cNvPr id="5" name="Slide Number Placeholder 4"/>
          <p:cNvSpPr>
            <a:spLocks noGrp="1"/>
          </p:cNvSpPr>
          <p:nvPr>
            <p:ph type="sldNum" sz="quarter" idx="12"/>
          </p:nvPr>
        </p:nvSpPr>
        <p:spPr/>
        <p:txBody>
          <a:bodyPr/>
          <a:lstStyle/>
          <a:p>
            <a:fld id="{CB32A5AD-F6D4-4E6E-AA4E-1979E35BD3D8}" type="slidenum">
              <a:rPr lang="en-US" smtClean="0"/>
              <a:t>41</a:t>
            </a:fld>
            <a:endParaRPr lang="en-US"/>
          </a:p>
        </p:txBody>
      </p:sp>
      <p:sp>
        <p:nvSpPr>
          <p:cNvPr id="9" name="Text Box 8"/>
          <p:cNvSpPr txBox="1"/>
          <p:nvPr/>
        </p:nvSpPr>
        <p:spPr>
          <a:xfrm>
            <a:off x="429260" y="6157595"/>
            <a:ext cx="3239135" cy="368300"/>
          </a:xfrm>
          <a:prstGeom prst="rect">
            <a:avLst/>
          </a:prstGeom>
          <a:noFill/>
        </p:spPr>
        <p:txBody>
          <a:bodyPr wrap="none" rtlCol="0">
            <a:spAutoFit/>
          </a:bodyPr>
          <a:lstStyle/>
          <a:p>
            <a:r>
              <a:rPr lang="en-US"/>
              <a:t>phanvuongkhacthai@yahoo.com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ho</a:t>
            </a:r>
          </a:p>
        </p:txBody>
      </p:sp>
      <p:sp>
        <p:nvSpPr>
          <p:cNvPr id="3" name="Content Placeholder 2"/>
          <p:cNvSpPr>
            <a:spLocks noGrp="1"/>
          </p:cNvSpPr>
          <p:nvPr>
            <p:ph idx="1"/>
          </p:nvPr>
        </p:nvSpPr>
        <p:spPr>
          <a:xfrm>
            <a:off x="457200" y="2133600"/>
            <a:ext cx="4724400" cy="3992563"/>
          </a:xfrm>
        </p:spPr>
        <p:txBody>
          <a:bodyPr/>
          <a:lstStyle/>
          <a:p>
            <a:pPr marL="0" indent="0">
              <a:buNone/>
            </a:pP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Cấp</a:t>
            </a:r>
            <a:r>
              <a:rPr lang="en-US">
                <a:latin typeface="Times New Roman" panose="02020603050405020304" pitchFamily="18" charset="0"/>
                <a:cs typeface="Times New Roman" panose="02020603050405020304" pitchFamily="18" charset="0"/>
              </a:rPr>
              <a:t> tính:  </a:t>
            </a:r>
            <a:r>
              <a:rPr lang="en-US" dirty="0">
                <a:latin typeface="Times New Roman" panose="02020603050405020304" pitchFamily="18" charset="0"/>
                <a:cs typeface="Times New Roman" panose="02020603050405020304" pitchFamily="18" charset="0"/>
              </a:rPr>
              <a:t>ho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tuần</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Bán</a:t>
            </a:r>
            <a:r>
              <a:rPr lang="en-US">
                <a:latin typeface="Times New Roman" panose="02020603050405020304" pitchFamily="18" charset="0"/>
                <a:cs typeface="Times New Roman" panose="02020603050405020304" pitchFamily="18" charset="0"/>
              </a:rPr>
              <a:t> cấp: </a:t>
            </a:r>
            <a:r>
              <a:rPr lang="en-US" dirty="0">
                <a:latin typeface="Times New Roman" panose="02020603050405020304" pitchFamily="18" charset="0"/>
                <a:cs typeface="Times New Roman" panose="02020603050405020304" pitchFamily="18" charset="0"/>
              </a:rPr>
              <a:t>3-8 </a:t>
            </a:r>
            <a:r>
              <a:rPr lang="en-US" dirty="0" err="1">
                <a:latin typeface="Times New Roman" panose="02020603050405020304" pitchFamily="18" charset="0"/>
                <a:cs typeface="Times New Roman" panose="02020603050405020304" pitchFamily="18" charset="0"/>
              </a:rPr>
              <a:t>tuần</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Mãn</a:t>
            </a:r>
            <a:r>
              <a:rPr lang="en-US">
                <a:latin typeface="Times New Roman" panose="02020603050405020304" pitchFamily="18" charset="0"/>
                <a:cs typeface="Times New Roman" panose="02020603050405020304" pitchFamily="18" charset="0"/>
              </a:rPr>
              <a:t> tính: </a:t>
            </a:r>
            <a:r>
              <a:rPr lang="en-US" dirty="0">
                <a:latin typeface="Times New Roman" panose="02020603050405020304" pitchFamily="18" charset="0"/>
                <a:cs typeface="Times New Roman" panose="02020603050405020304" pitchFamily="18" charset="0"/>
              </a:rPr>
              <a:t>&gt; 8 </a:t>
            </a:r>
            <a:r>
              <a:rPr lang="en-US" dirty="0" err="1">
                <a:latin typeface="Times New Roman" panose="02020603050405020304" pitchFamily="18" charset="0"/>
                <a:cs typeface="Times New Roman" panose="02020603050405020304" pitchFamily="18" charset="0"/>
              </a:rPr>
              <a:t>tuần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CB32A5AD-F6D4-4E6E-AA4E-1979E35BD3D8}" type="slidenum">
              <a:rPr lang="en-US" smtClean="0"/>
              <a:t>5</a:t>
            </a:fld>
            <a:endParaRPr lang="en-US"/>
          </a:p>
        </p:txBody>
      </p:sp>
      <p:pic>
        <p:nvPicPr>
          <p:cNvPr id="2050" name="Picture 2" descr="E:\bai giang tu national Jewish health\ho\hinh minh hoa\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05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 y="228599"/>
            <a:ext cx="8839200" cy="6248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1" y="457200"/>
            <a:ext cx="1524000" cy="261610"/>
          </a:xfrm>
          <a:prstGeom prst="rect">
            <a:avLst/>
          </a:prstGeom>
        </p:spPr>
        <p:txBody>
          <a:bodyPr wrap="square">
            <a:spAutoFit/>
          </a:bodyPr>
          <a:lstStyle/>
          <a:p>
            <a:r>
              <a:rPr lang="en-US" sz="1100" b="1" dirty="0"/>
              <a:t>HO CẤP TÍNH &lt; 3 </a:t>
            </a:r>
            <a:r>
              <a:rPr lang="en-US" sz="1100" b="1" dirty="0" err="1"/>
              <a:t>tuần</a:t>
            </a:r>
            <a:endParaRPr lang="en-US" sz="1100" dirty="0"/>
          </a:p>
        </p:txBody>
      </p:sp>
      <p:graphicFrame>
        <p:nvGraphicFramePr>
          <p:cNvPr id="5" name="Table 4"/>
          <p:cNvGraphicFramePr>
            <a:graphicFrameLocks noGrp="1"/>
          </p:cNvGraphicFramePr>
          <p:nvPr/>
        </p:nvGraphicFramePr>
        <p:xfrm>
          <a:off x="3200401" y="1295398"/>
          <a:ext cx="1524000" cy="1202020"/>
        </p:xfrm>
        <a:graphic>
          <a:graphicData uri="http://schemas.openxmlformats.org/drawingml/2006/table">
            <a:tbl>
              <a:tblPr>
                <a:tableStyleId>{5C22544A-7EE6-4342-B048-85BDC9FD1C3A}</a:tableStyleId>
              </a:tblPr>
              <a:tblGrid>
                <a:gridCol w="824917">
                  <a:extLst>
                    <a:ext uri="{9D8B030D-6E8A-4147-A177-3AD203B41FA5}">
                      <a16:colId xmlns:a16="http://schemas.microsoft.com/office/drawing/2014/main" val="20000"/>
                    </a:ext>
                  </a:extLst>
                </a:gridCol>
                <a:gridCol w="699083">
                  <a:extLst>
                    <a:ext uri="{9D8B030D-6E8A-4147-A177-3AD203B41FA5}">
                      <a16:colId xmlns:a16="http://schemas.microsoft.com/office/drawing/2014/main" val="20001"/>
                    </a:ext>
                  </a:extLst>
                </a:gridCol>
              </a:tblGrid>
              <a:tr h="305771">
                <a:tc gridSpan="2">
                  <a:txBody>
                    <a:bodyPr/>
                    <a:lstStyle/>
                    <a:p>
                      <a:pPr marL="45085" marR="0" algn="ctr">
                        <a:spcBef>
                          <a:spcPts val="0"/>
                        </a:spcBef>
                        <a:spcAft>
                          <a:spcPts val="0"/>
                        </a:spcAft>
                      </a:pPr>
                      <a:r>
                        <a:rPr lang="en-US" sz="1100" dirty="0" err="1">
                          <a:effectLst/>
                        </a:rPr>
                        <a:t>Bệnh</a:t>
                      </a:r>
                      <a:r>
                        <a:rPr lang="en-US" sz="1100" dirty="0">
                          <a:effectLst/>
                        </a:rPr>
                        <a:t> </a:t>
                      </a:r>
                      <a:r>
                        <a:rPr lang="en-US" sz="1100" dirty="0" err="1">
                          <a:effectLst/>
                        </a:rPr>
                        <a:t>sử</a:t>
                      </a:r>
                      <a:r>
                        <a:rPr lang="en-US" sz="1100" dirty="0">
                          <a:effectLst/>
                        </a:rPr>
                        <a:t>, </a:t>
                      </a:r>
                      <a:r>
                        <a:rPr lang="en-US" sz="1100" dirty="0" err="1">
                          <a:effectLst/>
                        </a:rPr>
                        <a:t>khám</a:t>
                      </a:r>
                      <a:r>
                        <a:rPr lang="en-US" sz="1100" dirty="0">
                          <a:effectLst/>
                        </a:rPr>
                        <a:t> </a:t>
                      </a:r>
                      <a:r>
                        <a:rPr lang="en-US" sz="1100" dirty="0" err="1">
                          <a:effectLst/>
                        </a:rPr>
                        <a:t>lâm</a:t>
                      </a:r>
                      <a:r>
                        <a:rPr lang="en-US" sz="1100" dirty="0">
                          <a:effectLst/>
                        </a:rPr>
                        <a:t> </a:t>
                      </a:r>
                      <a:r>
                        <a:rPr lang="en-US" sz="1100" dirty="0" err="1">
                          <a:effectLst/>
                        </a:rPr>
                        <a:t>sàng</a:t>
                      </a:r>
                      <a:r>
                        <a:rPr lang="en-US" sz="1100" dirty="0">
                          <a:effectLst/>
                        </a:rPr>
                        <a:t>, </a:t>
                      </a:r>
                      <a:r>
                        <a:rPr lang="en-US" sz="1100" dirty="0" err="1">
                          <a:effectLst/>
                        </a:rPr>
                        <a:t>yếu</a:t>
                      </a:r>
                      <a:endParaRPr lang="en-US" sz="1100" dirty="0">
                        <a:effectLst/>
                        <a:latin typeface="Calibri" panose="020F0502020204030204"/>
                        <a:ea typeface="Calibri" panose="020F0502020204030204"/>
                        <a:cs typeface="Arial" panose="020B0604020202020204"/>
                      </a:endParaRPr>
                    </a:p>
                  </a:txBody>
                  <a:tcPr marL="0" marR="0" marT="0" marB="0" anchor="b"/>
                </a:tc>
                <a:tc hMerge="1">
                  <a:txBody>
                    <a:bodyPr/>
                    <a:lstStyle/>
                    <a:p>
                      <a:endParaRPr lang="en-US"/>
                    </a:p>
                  </a:txBody>
                  <a:tcPr/>
                </a:tc>
                <a:extLst>
                  <a:ext uri="{0D108BD9-81ED-4DB2-BD59-A6C34878D82A}">
                    <a16:rowId xmlns:a16="http://schemas.microsoft.com/office/drawing/2014/main" val="10000"/>
                  </a:ext>
                </a:extLst>
              </a:tr>
              <a:tr h="305771">
                <a:tc gridSpan="2">
                  <a:txBody>
                    <a:bodyPr/>
                    <a:lstStyle/>
                    <a:p>
                      <a:pPr marL="45085" marR="0" algn="ctr">
                        <a:spcBef>
                          <a:spcPts val="0"/>
                        </a:spcBef>
                        <a:spcAft>
                          <a:spcPts val="0"/>
                        </a:spcAft>
                      </a:pPr>
                      <a:r>
                        <a:rPr lang="en-US" sz="1100" dirty="0" err="1">
                          <a:effectLst/>
                        </a:rPr>
                        <a:t>tố</a:t>
                      </a:r>
                      <a:r>
                        <a:rPr lang="en-US" sz="1100" dirty="0">
                          <a:effectLst/>
                        </a:rPr>
                        <a:t> </a:t>
                      </a:r>
                      <a:r>
                        <a:rPr lang="en-US" sz="1100" dirty="0" err="1">
                          <a:effectLst/>
                        </a:rPr>
                        <a:t>môi</a:t>
                      </a:r>
                      <a:r>
                        <a:rPr lang="en-US" sz="1100" dirty="0">
                          <a:effectLst/>
                        </a:rPr>
                        <a:t> </a:t>
                      </a:r>
                      <a:r>
                        <a:rPr lang="en-US" sz="1100" dirty="0" err="1">
                          <a:effectLst/>
                        </a:rPr>
                        <a:t>trường</a:t>
                      </a:r>
                      <a:r>
                        <a:rPr lang="en-US" sz="1100" dirty="0">
                          <a:effectLst/>
                        </a:rPr>
                        <a:t>, </a:t>
                      </a:r>
                      <a:r>
                        <a:rPr lang="en-US" sz="1100" dirty="0" err="1">
                          <a:effectLst/>
                        </a:rPr>
                        <a:t>nghề</a:t>
                      </a:r>
                      <a:r>
                        <a:rPr lang="en-US" sz="1100" dirty="0">
                          <a:effectLst/>
                        </a:rPr>
                        <a:t> </a:t>
                      </a:r>
                      <a:r>
                        <a:rPr lang="en-US" sz="1100" dirty="0" err="1">
                          <a:effectLst/>
                        </a:rPr>
                        <a:t>nghiệp</a:t>
                      </a:r>
                      <a:r>
                        <a:rPr lang="en-US" sz="1100" dirty="0">
                          <a:effectLst/>
                        </a:rPr>
                        <a:t>,</a:t>
                      </a:r>
                      <a:endParaRPr lang="en-US" sz="1100" dirty="0">
                        <a:effectLst/>
                        <a:latin typeface="Calibri" panose="020F0502020204030204"/>
                        <a:ea typeface="Calibri" panose="020F0502020204030204"/>
                        <a:cs typeface="Arial" panose="020B0604020202020204"/>
                      </a:endParaRPr>
                    </a:p>
                  </a:txBody>
                  <a:tcPr marL="0" marR="0" marT="0" marB="0" anchor="b"/>
                </a:tc>
                <a:tc hMerge="1">
                  <a:txBody>
                    <a:bodyPr/>
                    <a:lstStyle/>
                    <a:p>
                      <a:endParaRPr lang="en-US"/>
                    </a:p>
                  </a:txBody>
                  <a:tcPr/>
                </a:tc>
                <a:extLst>
                  <a:ext uri="{0D108BD9-81ED-4DB2-BD59-A6C34878D82A}">
                    <a16:rowId xmlns:a16="http://schemas.microsoft.com/office/drawing/2014/main" val="10001"/>
                  </a:ext>
                </a:extLst>
              </a:tr>
              <a:tr h="305771">
                <a:tc gridSpan="2">
                  <a:txBody>
                    <a:bodyPr/>
                    <a:lstStyle/>
                    <a:p>
                      <a:pPr marL="45085" marR="0" algn="ctr">
                        <a:spcBef>
                          <a:spcPts val="0"/>
                        </a:spcBef>
                        <a:spcAft>
                          <a:spcPts val="0"/>
                        </a:spcAft>
                      </a:pPr>
                      <a:r>
                        <a:rPr lang="en-US" sz="1100" dirty="0" err="1">
                          <a:effectLst/>
                        </a:rPr>
                        <a:t>dịch</a:t>
                      </a:r>
                      <a:r>
                        <a:rPr lang="en-US" sz="1100" dirty="0">
                          <a:effectLst/>
                        </a:rPr>
                        <a:t> </a:t>
                      </a:r>
                      <a:r>
                        <a:rPr lang="en-US" sz="1100" dirty="0" err="1">
                          <a:effectLst/>
                        </a:rPr>
                        <a:t>tễ</a:t>
                      </a:r>
                      <a:r>
                        <a:rPr lang="en-US" sz="1100" dirty="0">
                          <a:effectLst/>
                        </a:rPr>
                        <a:t>, </a:t>
                      </a:r>
                      <a:r>
                        <a:rPr lang="en-US" sz="1100" dirty="0" err="1">
                          <a:effectLst/>
                        </a:rPr>
                        <a:t>cận</a:t>
                      </a:r>
                      <a:r>
                        <a:rPr lang="en-US" sz="1100" dirty="0">
                          <a:effectLst/>
                        </a:rPr>
                        <a:t> </a:t>
                      </a:r>
                      <a:r>
                        <a:rPr lang="en-US" sz="1100" dirty="0" err="1">
                          <a:effectLst/>
                        </a:rPr>
                        <a:t>lâm</a:t>
                      </a:r>
                      <a:r>
                        <a:rPr lang="en-US" sz="1100" dirty="0">
                          <a:effectLst/>
                        </a:rPr>
                        <a:t> </a:t>
                      </a:r>
                      <a:r>
                        <a:rPr lang="en-US" sz="1100" dirty="0" err="1">
                          <a:effectLst/>
                        </a:rPr>
                        <a:t>sàng</a:t>
                      </a:r>
                      <a:endParaRPr lang="en-US" sz="1100" dirty="0">
                        <a:effectLst/>
                        <a:latin typeface="Calibri" panose="020F0502020204030204"/>
                        <a:ea typeface="Calibri" panose="020F0502020204030204"/>
                        <a:cs typeface="Arial" panose="020B0604020202020204"/>
                      </a:endParaRPr>
                    </a:p>
                  </a:txBody>
                  <a:tcPr marL="0" marR="0" marT="0" marB="0" anchor="b"/>
                </a:tc>
                <a:tc hMerge="1">
                  <a:txBody>
                    <a:bodyPr/>
                    <a:lstStyle/>
                    <a:p>
                      <a:endParaRPr lang="en-US"/>
                    </a:p>
                  </a:txBody>
                  <a:tcPr/>
                </a:tc>
                <a:extLst>
                  <a:ext uri="{0D108BD9-81ED-4DB2-BD59-A6C34878D82A}">
                    <a16:rowId xmlns:a16="http://schemas.microsoft.com/office/drawing/2014/main" val="10002"/>
                  </a:ext>
                </a:extLst>
              </a:tr>
              <a:tr h="225689">
                <a:tc>
                  <a:txBody>
                    <a:bodyPr/>
                    <a:lstStyle/>
                    <a:p>
                      <a:pPr marL="0" marR="0">
                        <a:spcBef>
                          <a:spcPts val="0"/>
                        </a:spcBef>
                        <a:spcAft>
                          <a:spcPts val="0"/>
                        </a:spcAft>
                      </a:pPr>
                      <a:r>
                        <a:rPr lang="en-US" sz="1100">
                          <a:effectLst/>
                        </a:rPr>
                        <a:t> </a:t>
                      </a:r>
                      <a:endParaRPr lang="en-US" sz="1100">
                        <a:effectLst/>
                        <a:latin typeface="Calibri" panose="020F0502020204030204"/>
                        <a:ea typeface="Calibri" panose="020F0502020204030204"/>
                        <a:cs typeface="Arial" panose="020B0604020202020204"/>
                      </a:endParaRPr>
                    </a:p>
                  </a:txBody>
                  <a:tcPr marL="0" marR="0" marT="0" marB="0" anchor="b"/>
                </a:tc>
                <a:tc>
                  <a:txBody>
                    <a:bodyPr/>
                    <a:lstStyle/>
                    <a:p>
                      <a:pPr marL="0" marR="0">
                        <a:spcBef>
                          <a:spcPts val="0"/>
                        </a:spcBef>
                        <a:spcAft>
                          <a:spcPts val="0"/>
                        </a:spcAft>
                      </a:pPr>
                      <a:r>
                        <a:rPr lang="en-US" sz="1100" dirty="0">
                          <a:effectLst/>
                        </a:rPr>
                        <a:t> </a:t>
                      </a:r>
                      <a:endParaRPr lang="en-US" sz="1100" dirty="0">
                        <a:effectLst/>
                        <a:latin typeface="Calibri" panose="020F0502020204030204"/>
                        <a:ea typeface="Calibri" panose="020F0502020204030204"/>
                        <a:cs typeface="Arial" panose="020B0604020202020204"/>
                      </a:endParaRPr>
                    </a:p>
                  </a:txBody>
                  <a:tcPr marL="0" marR="0" marT="0" marB="0" anchor="b"/>
                </a:tc>
                <a:extLst>
                  <a:ext uri="{0D108BD9-81ED-4DB2-BD59-A6C34878D82A}">
                    <a16:rowId xmlns:a16="http://schemas.microsoft.com/office/drawing/2014/main" val="10003"/>
                  </a:ext>
                </a:extLst>
              </a:tr>
            </a:tbl>
          </a:graphicData>
        </a:graphic>
      </p:graphicFrame>
      <p:sp>
        <p:nvSpPr>
          <p:cNvPr id="7" name="TextBox 6"/>
          <p:cNvSpPr txBox="1"/>
          <p:nvPr/>
        </p:nvSpPr>
        <p:spPr>
          <a:xfrm>
            <a:off x="609600" y="1676400"/>
            <a:ext cx="838200" cy="461665"/>
          </a:xfrm>
          <a:prstGeom prst="rect">
            <a:avLst/>
          </a:prstGeom>
          <a:noFill/>
        </p:spPr>
        <p:txBody>
          <a:bodyPr wrap="square" rtlCol="0">
            <a:spAutoFit/>
          </a:bodyPr>
          <a:lstStyle/>
          <a:p>
            <a:r>
              <a:rPr lang="en-US" sz="1200" dirty="0" err="1"/>
              <a:t>Đe</a:t>
            </a:r>
            <a:r>
              <a:rPr lang="en-US" sz="1200" dirty="0"/>
              <a:t> </a:t>
            </a:r>
            <a:r>
              <a:rPr lang="en-US" sz="1200" dirty="0" err="1"/>
              <a:t>dọa</a:t>
            </a:r>
            <a:endParaRPr lang="en-US" sz="1200" dirty="0"/>
          </a:p>
          <a:p>
            <a:r>
              <a:rPr lang="en-US" sz="1200" dirty="0" err="1"/>
              <a:t>Tính</a:t>
            </a:r>
            <a:r>
              <a:rPr lang="en-US" sz="1200" dirty="0"/>
              <a:t> </a:t>
            </a:r>
            <a:r>
              <a:rPr lang="en-US" sz="1200" dirty="0" err="1"/>
              <a:t>mạng</a:t>
            </a:r>
            <a:endParaRPr lang="en-US" sz="1200" dirty="0"/>
          </a:p>
        </p:txBody>
      </p:sp>
      <p:sp>
        <p:nvSpPr>
          <p:cNvPr id="8" name="TextBox 7"/>
          <p:cNvSpPr txBox="1"/>
          <p:nvPr/>
        </p:nvSpPr>
        <p:spPr>
          <a:xfrm>
            <a:off x="219701" y="3276600"/>
            <a:ext cx="1617997" cy="830997"/>
          </a:xfrm>
          <a:prstGeom prst="rect">
            <a:avLst/>
          </a:prstGeom>
          <a:noFill/>
        </p:spPr>
        <p:txBody>
          <a:bodyPr wrap="square" rtlCol="0">
            <a:spAutoFit/>
          </a:bodyPr>
          <a:lstStyle/>
          <a:p>
            <a:r>
              <a:rPr lang="en-US" sz="1200" dirty="0" err="1"/>
              <a:t>Viêm</a:t>
            </a:r>
            <a:r>
              <a:rPr lang="en-US" sz="1200" dirty="0"/>
              <a:t> </a:t>
            </a:r>
            <a:r>
              <a:rPr lang="en-US" sz="1200" dirty="0" err="1"/>
              <a:t>phổi</a:t>
            </a:r>
            <a:r>
              <a:rPr lang="en-US" sz="1200" dirty="0"/>
              <a:t>, </a:t>
            </a:r>
            <a:r>
              <a:rPr lang="en-US" sz="1200" dirty="0" err="1"/>
              <a:t>đợt</a:t>
            </a:r>
            <a:r>
              <a:rPr lang="en-US" sz="1200" dirty="0"/>
              <a:t> </a:t>
            </a:r>
            <a:r>
              <a:rPr lang="en-US" sz="1200" dirty="0" err="1"/>
              <a:t>cấp</a:t>
            </a:r>
            <a:r>
              <a:rPr lang="en-US" sz="1200" dirty="0"/>
              <a:t> hen, </a:t>
            </a:r>
            <a:r>
              <a:rPr lang="en-US" sz="1200" dirty="0" err="1"/>
              <a:t>suy</a:t>
            </a:r>
            <a:r>
              <a:rPr lang="en-US" sz="1200" dirty="0"/>
              <a:t> </a:t>
            </a:r>
            <a:r>
              <a:rPr lang="en-US" sz="1200" dirty="0" err="1"/>
              <a:t>tim</a:t>
            </a:r>
            <a:r>
              <a:rPr lang="en-US" sz="1200" dirty="0"/>
              <a:t>, COPD, </a:t>
            </a:r>
            <a:r>
              <a:rPr lang="en-US" sz="1200" dirty="0" err="1"/>
              <a:t>thuyên</a:t>
            </a:r>
            <a:r>
              <a:rPr lang="en-US" sz="1200" dirty="0"/>
              <a:t> </a:t>
            </a:r>
            <a:r>
              <a:rPr lang="en-US" sz="1200" dirty="0" err="1"/>
              <a:t>tắc</a:t>
            </a:r>
            <a:r>
              <a:rPr lang="en-US" sz="1200" dirty="0"/>
              <a:t> </a:t>
            </a:r>
            <a:r>
              <a:rPr lang="en-US" sz="1200" dirty="0" err="1"/>
              <a:t>phổi</a:t>
            </a:r>
            <a:r>
              <a:rPr lang="en-US" sz="1200" dirty="0"/>
              <a:t>, </a:t>
            </a:r>
            <a:r>
              <a:rPr lang="en-US" sz="1200" dirty="0" err="1"/>
              <a:t>bệnh</a:t>
            </a:r>
            <a:r>
              <a:rPr lang="en-US" sz="1200" dirty="0"/>
              <a:t> </a:t>
            </a:r>
            <a:r>
              <a:rPr lang="en-US" sz="1200" dirty="0" err="1"/>
              <a:t>lý</a:t>
            </a:r>
            <a:r>
              <a:rPr lang="en-US" sz="1200" dirty="0"/>
              <a:t> </a:t>
            </a:r>
            <a:r>
              <a:rPr lang="en-US" sz="1200" dirty="0" err="1"/>
              <a:t>nặng</a:t>
            </a:r>
            <a:r>
              <a:rPr lang="en-US" sz="1200" dirty="0"/>
              <a:t> </a:t>
            </a:r>
            <a:r>
              <a:rPr lang="en-US" sz="1200" dirty="0" err="1"/>
              <a:t>khác</a:t>
            </a:r>
            <a:endParaRPr lang="en-US" sz="1200" dirty="0"/>
          </a:p>
        </p:txBody>
      </p:sp>
      <p:sp>
        <p:nvSpPr>
          <p:cNvPr id="9" name="TextBox 8"/>
          <p:cNvSpPr txBox="1"/>
          <p:nvPr/>
        </p:nvSpPr>
        <p:spPr>
          <a:xfrm>
            <a:off x="381000" y="5334000"/>
            <a:ext cx="1394292" cy="461665"/>
          </a:xfrm>
          <a:prstGeom prst="rect">
            <a:avLst/>
          </a:prstGeom>
          <a:noFill/>
        </p:spPr>
        <p:txBody>
          <a:bodyPr wrap="none" rtlCol="0">
            <a:spAutoFit/>
          </a:bodyPr>
          <a:lstStyle/>
          <a:p>
            <a:r>
              <a:rPr lang="en-US" sz="1200" dirty="0" err="1"/>
              <a:t>Đánh</a:t>
            </a:r>
            <a:r>
              <a:rPr lang="en-US" sz="1200" dirty="0"/>
              <a:t> </a:t>
            </a:r>
            <a:r>
              <a:rPr lang="en-US" sz="1200" dirty="0" err="1"/>
              <a:t>giá</a:t>
            </a:r>
            <a:r>
              <a:rPr lang="en-US" sz="1200" dirty="0"/>
              <a:t> </a:t>
            </a:r>
            <a:r>
              <a:rPr lang="en-US" sz="1200" dirty="0" err="1"/>
              <a:t>và</a:t>
            </a:r>
            <a:r>
              <a:rPr lang="en-US" sz="1200" dirty="0"/>
              <a:t> </a:t>
            </a:r>
            <a:r>
              <a:rPr lang="en-US" sz="1200" dirty="0" err="1"/>
              <a:t>điều</a:t>
            </a:r>
            <a:r>
              <a:rPr lang="en-US" sz="1200" dirty="0"/>
              <a:t> </a:t>
            </a:r>
            <a:r>
              <a:rPr lang="en-US" sz="1200" dirty="0" err="1"/>
              <a:t>trị</a:t>
            </a:r>
            <a:endParaRPr lang="en-US" sz="1200" dirty="0"/>
          </a:p>
          <a:p>
            <a:r>
              <a:rPr lang="vi-VN" sz="1200" dirty="0"/>
              <a:t>Ư</a:t>
            </a:r>
            <a:r>
              <a:rPr lang="en-US" sz="1200" dirty="0"/>
              <a:t>u </a:t>
            </a:r>
            <a:r>
              <a:rPr lang="en-US" sz="1200" dirty="0" err="1"/>
              <a:t>tiên</a:t>
            </a:r>
            <a:endParaRPr lang="en-US" sz="1200" dirty="0"/>
          </a:p>
        </p:txBody>
      </p:sp>
      <p:sp>
        <p:nvSpPr>
          <p:cNvPr id="11" name="TextBox 10"/>
          <p:cNvSpPr txBox="1"/>
          <p:nvPr/>
        </p:nvSpPr>
        <p:spPr>
          <a:xfrm>
            <a:off x="6019801" y="1639438"/>
            <a:ext cx="1219200" cy="461665"/>
          </a:xfrm>
          <a:prstGeom prst="rect">
            <a:avLst/>
          </a:prstGeom>
          <a:noFill/>
        </p:spPr>
        <p:txBody>
          <a:bodyPr wrap="square" rtlCol="0">
            <a:spAutoFit/>
          </a:bodyPr>
          <a:lstStyle/>
          <a:p>
            <a:r>
              <a:rPr lang="en-US" sz="1200" dirty="0" err="1"/>
              <a:t>Không</a:t>
            </a:r>
            <a:r>
              <a:rPr lang="en-US" sz="1200" dirty="0"/>
              <a:t> </a:t>
            </a:r>
            <a:r>
              <a:rPr lang="en-US" sz="1200" dirty="0" err="1"/>
              <a:t>đe</a:t>
            </a:r>
            <a:r>
              <a:rPr lang="en-US" sz="1200" dirty="0"/>
              <a:t> </a:t>
            </a:r>
            <a:r>
              <a:rPr lang="en-US" sz="1200" dirty="0" err="1"/>
              <a:t>dọa</a:t>
            </a:r>
            <a:r>
              <a:rPr lang="en-US" sz="1200" dirty="0"/>
              <a:t> </a:t>
            </a:r>
            <a:r>
              <a:rPr lang="en-US" sz="1200" dirty="0" err="1"/>
              <a:t>tính</a:t>
            </a:r>
            <a:r>
              <a:rPr lang="en-US" sz="1200" dirty="0"/>
              <a:t> </a:t>
            </a:r>
            <a:r>
              <a:rPr lang="en-US" sz="1200" dirty="0" err="1"/>
              <a:t>mạng</a:t>
            </a:r>
            <a:endParaRPr lang="en-US" sz="1200" dirty="0"/>
          </a:p>
        </p:txBody>
      </p:sp>
      <p:sp>
        <p:nvSpPr>
          <p:cNvPr id="12" name="TextBox 11"/>
          <p:cNvSpPr txBox="1"/>
          <p:nvPr/>
        </p:nvSpPr>
        <p:spPr>
          <a:xfrm>
            <a:off x="3510204" y="2863334"/>
            <a:ext cx="971741" cy="276999"/>
          </a:xfrm>
          <a:prstGeom prst="rect">
            <a:avLst/>
          </a:prstGeom>
          <a:noFill/>
        </p:spPr>
        <p:txBody>
          <a:bodyPr wrap="none" rtlCol="0">
            <a:spAutoFit/>
          </a:bodyPr>
          <a:lstStyle/>
          <a:p>
            <a:r>
              <a:rPr lang="en-US" sz="1200" dirty="0" err="1"/>
              <a:t>Nhiễm</a:t>
            </a:r>
            <a:r>
              <a:rPr lang="en-US" sz="1200" dirty="0"/>
              <a:t> </a:t>
            </a:r>
            <a:r>
              <a:rPr lang="en-US" sz="1200" dirty="0" err="1"/>
              <a:t>trùng</a:t>
            </a:r>
            <a:endParaRPr lang="en-US" sz="1200" dirty="0"/>
          </a:p>
        </p:txBody>
      </p:sp>
      <p:sp>
        <p:nvSpPr>
          <p:cNvPr id="13" name="TextBox 12"/>
          <p:cNvSpPr txBox="1"/>
          <p:nvPr/>
        </p:nvSpPr>
        <p:spPr>
          <a:xfrm>
            <a:off x="5851624" y="2863333"/>
            <a:ext cx="1555554" cy="276999"/>
          </a:xfrm>
          <a:prstGeom prst="rect">
            <a:avLst/>
          </a:prstGeom>
          <a:noFill/>
        </p:spPr>
        <p:txBody>
          <a:bodyPr wrap="none" rtlCol="0">
            <a:spAutoFit/>
          </a:bodyPr>
          <a:lstStyle/>
          <a:p>
            <a:r>
              <a:rPr lang="en-US" sz="1200" dirty="0" err="1"/>
              <a:t>Đợt</a:t>
            </a:r>
            <a:r>
              <a:rPr lang="en-US" sz="1200" dirty="0"/>
              <a:t> </a:t>
            </a:r>
            <a:r>
              <a:rPr lang="en-US" sz="1200" dirty="0" err="1"/>
              <a:t>cấp</a:t>
            </a:r>
            <a:r>
              <a:rPr lang="en-US" sz="1200" dirty="0"/>
              <a:t> </a:t>
            </a:r>
            <a:r>
              <a:rPr lang="en-US" sz="1200" dirty="0" err="1"/>
              <a:t>của</a:t>
            </a:r>
            <a:r>
              <a:rPr lang="en-US" sz="1200" dirty="0"/>
              <a:t> </a:t>
            </a:r>
            <a:r>
              <a:rPr lang="en-US" sz="1200" dirty="0" err="1"/>
              <a:t>bệnh</a:t>
            </a:r>
            <a:r>
              <a:rPr lang="en-US" sz="1200" dirty="0"/>
              <a:t> </a:t>
            </a:r>
            <a:r>
              <a:rPr lang="en-US" sz="1200" dirty="0" err="1"/>
              <a:t>nền</a:t>
            </a:r>
            <a:endParaRPr lang="en-US" sz="1200" dirty="0"/>
          </a:p>
        </p:txBody>
      </p:sp>
      <p:sp>
        <p:nvSpPr>
          <p:cNvPr id="14" name="TextBox 13"/>
          <p:cNvSpPr txBox="1"/>
          <p:nvPr/>
        </p:nvSpPr>
        <p:spPr>
          <a:xfrm>
            <a:off x="2057400" y="2223700"/>
            <a:ext cx="777777" cy="276999"/>
          </a:xfrm>
          <a:prstGeom prst="rect">
            <a:avLst/>
          </a:prstGeom>
          <a:noFill/>
        </p:spPr>
        <p:txBody>
          <a:bodyPr wrap="none" rtlCol="0">
            <a:spAutoFit/>
          </a:bodyPr>
          <a:lstStyle/>
          <a:p>
            <a:r>
              <a:rPr lang="en-US" sz="1200" dirty="0" err="1"/>
              <a:t>Báo</a:t>
            </a:r>
            <a:r>
              <a:rPr lang="en-US" sz="1200" dirty="0"/>
              <a:t> </a:t>
            </a:r>
            <a:r>
              <a:rPr lang="en-US" sz="1200" dirty="0" err="1"/>
              <a:t>động</a:t>
            </a:r>
            <a:endParaRPr lang="en-US" sz="1200" dirty="0"/>
          </a:p>
        </p:txBody>
      </p:sp>
      <p:sp>
        <p:nvSpPr>
          <p:cNvPr id="15" name="TextBox 14"/>
          <p:cNvSpPr txBox="1"/>
          <p:nvPr/>
        </p:nvSpPr>
        <p:spPr>
          <a:xfrm>
            <a:off x="2971800" y="3962400"/>
            <a:ext cx="631904" cy="461665"/>
          </a:xfrm>
          <a:prstGeom prst="rect">
            <a:avLst/>
          </a:prstGeom>
          <a:noFill/>
        </p:spPr>
        <p:txBody>
          <a:bodyPr wrap="none" rtlCol="0">
            <a:spAutoFit/>
          </a:bodyPr>
          <a:lstStyle/>
          <a:p>
            <a:r>
              <a:rPr lang="en-US" sz="1200" dirty="0" err="1"/>
              <a:t>Hô</a:t>
            </a:r>
            <a:r>
              <a:rPr lang="en-US" sz="1200" dirty="0"/>
              <a:t> </a:t>
            </a:r>
            <a:r>
              <a:rPr lang="en-US" sz="1200" dirty="0" err="1"/>
              <a:t>hấp</a:t>
            </a:r>
            <a:endParaRPr lang="en-US" sz="1200" dirty="0"/>
          </a:p>
          <a:p>
            <a:r>
              <a:rPr lang="en-US" sz="1200" dirty="0" err="1"/>
              <a:t>trên</a:t>
            </a:r>
            <a:endParaRPr lang="en-US" sz="1200" dirty="0"/>
          </a:p>
        </p:txBody>
      </p:sp>
      <p:sp>
        <p:nvSpPr>
          <p:cNvPr id="16" name="TextBox 15"/>
          <p:cNvSpPr txBox="1"/>
          <p:nvPr/>
        </p:nvSpPr>
        <p:spPr>
          <a:xfrm>
            <a:off x="4114800" y="3962400"/>
            <a:ext cx="631904" cy="461665"/>
          </a:xfrm>
          <a:prstGeom prst="rect">
            <a:avLst/>
          </a:prstGeom>
          <a:noFill/>
        </p:spPr>
        <p:txBody>
          <a:bodyPr wrap="none" rtlCol="0">
            <a:spAutoFit/>
          </a:bodyPr>
          <a:lstStyle/>
          <a:p>
            <a:r>
              <a:rPr lang="en-US" sz="1200" dirty="0" err="1"/>
              <a:t>Hô</a:t>
            </a:r>
            <a:r>
              <a:rPr lang="en-US" sz="1200" dirty="0"/>
              <a:t> </a:t>
            </a:r>
            <a:r>
              <a:rPr lang="en-US" sz="1200" dirty="0" err="1"/>
              <a:t>hấp</a:t>
            </a:r>
            <a:endParaRPr lang="en-US" sz="1200" dirty="0"/>
          </a:p>
          <a:p>
            <a:r>
              <a:rPr lang="en-US" sz="1200" dirty="0" err="1"/>
              <a:t>Dưới</a:t>
            </a:r>
            <a:endParaRPr lang="en-US" sz="1200" dirty="0"/>
          </a:p>
        </p:txBody>
      </p:sp>
      <p:sp>
        <p:nvSpPr>
          <p:cNvPr id="17" name="TextBox 16"/>
          <p:cNvSpPr txBox="1"/>
          <p:nvPr/>
        </p:nvSpPr>
        <p:spPr>
          <a:xfrm>
            <a:off x="2900912" y="5569296"/>
            <a:ext cx="1095162" cy="646331"/>
          </a:xfrm>
          <a:prstGeom prst="rect">
            <a:avLst/>
          </a:prstGeom>
          <a:noFill/>
        </p:spPr>
        <p:txBody>
          <a:bodyPr wrap="square" rtlCol="0">
            <a:spAutoFit/>
          </a:bodyPr>
          <a:lstStyle/>
          <a:p>
            <a:r>
              <a:rPr lang="en-US" sz="1200" dirty="0" err="1"/>
              <a:t>Viêm</a:t>
            </a:r>
            <a:r>
              <a:rPr lang="en-US" sz="1200" dirty="0"/>
              <a:t> </a:t>
            </a:r>
            <a:r>
              <a:rPr lang="en-US" sz="1200" dirty="0" err="1"/>
              <a:t>phế</a:t>
            </a:r>
            <a:r>
              <a:rPr lang="en-US" sz="1200" dirty="0"/>
              <a:t> </a:t>
            </a:r>
            <a:r>
              <a:rPr lang="en-US" sz="1200" dirty="0" err="1"/>
              <a:t>quản</a:t>
            </a:r>
            <a:endParaRPr lang="en-US" sz="1200" dirty="0"/>
          </a:p>
          <a:p>
            <a:r>
              <a:rPr lang="en-US" sz="1200" dirty="0" err="1"/>
              <a:t>Cấp</a:t>
            </a:r>
            <a:endParaRPr lang="en-US" sz="1200" dirty="0"/>
          </a:p>
        </p:txBody>
      </p:sp>
      <p:sp>
        <p:nvSpPr>
          <p:cNvPr id="18" name="TextBox 17"/>
          <p:cNvSpPr txBox="1"/>
          <p:nvPr/>
        </p:nvSpPr>
        <p:spPr>
          <a:xfrm>
            <a:off x="4294233" y="5647775"/>
            <a:ext cx="375424" cy="276999"/>
          </a:xfrm>
          <a:prstGeom prst="rect">
            <a:avLst/>
          </a:prstGeom>
          <a:noFill/>
        </p:spPr>
        <p:txBody>
          <a:bodyPr wrap="none" rtlCol="0">
            <a:spAutoFit/>
          </a:bodyPr>
          <a:lstStyle/>
          <a:p>
            <a:r>
              <a:rPr lang="en-US" sz="1200" dirty="0" err="1"/>
              <a:t>lao</a:t>
            </a:r>
            <a:endParaRPr lang="en-US" sz="1200" dirty="0"/>
          </a:p>
        </p:txBody>
      </p:sp>
      <p:sp>
        <p:nvSpPr>
          <p:cNvPr id="19" name="TextBox 18"/>
          <p:cNvSpPr txBox="1"/>
          <p:nvPr/>
        </p:nvSpPr>
        <p:spPr>
          <a:xfrm>
            <a:off x="5181600" y="5661630"/>
            <a:ext cx="540854" cy="276999"/>
          </a:xfrm>
          <a:prstGeom prst="rect">
            <a:avLst/>
          </a:prstGeom>
          <a:noFill/>
        </p:spPr>
        <p:txBody>
          <a:bodyPr wrap="none" rtlCol="0">
            <a:spAutoFit/>
          </a:bodyPr>
          <a:lstStyle/>
          <a:p>
            <a:r>
              <a:rPr lang="en-US" sz="1200" dirty="0"/>
              <a:t>Ho </a:t>
            </a:r>
            <a:r>
              <a:rPr lang="en-US" sz="1200" dirty="0" err="1"/>
              <a:t>gà</a:t>
            </a:r>
            <a:endParaRPr lang="en-US" sz="1200" dirty="0"/>
          </a:p>
        </p:txBody>
      </p:sp>
      <p:sp>
        <p:nvSpPr>
          <p:cNvPr id="20" name="TextBox 19"/>
          <p:cNvSpPr txBox="1"/>
          <p:nvPr/>
        </p:nvSpPr>
        <p:spPr>
          <a:xfrm>
            <a:off x="4986835" y="3969097"/>
            <a:ext cx="465192" cy="276999"/>
          </a:xfrm>
          <a:prstGeom prst="rect">
            <a:avLst/>
          </a:prstGeom>
          <a:noFill/>
        </p:spPr>
        <p:txBody>
          <a:bodyPr wrap="none" rtlCol="0">
            <a:spAutoFit/>
          </a:bodyPr>
          <a:lstStyle/>
          <a:p>
            <a:r>
              <a:rPr lang="en-US" sz="1200" dirty="0"/>
              <a:t>HPQ</a:t>
            </a:r>
          </a:p>
        </p:txBody>
      </p:sp>
      <p:sp>
        <p:nvSpPr>
          <p:cNvPr id="21" name="TextBox 20"/>
          <p:cNvSpPr txBox="1"/>
          <p:nvPr/>
        </p:nvSpPr>
        <p:spPr>
          <a:xfrm>
            <a:off x="5642528" y="3876764"/>
            <a:ext cx="754546" cy="461665"/>
          </a:xfrm>
          <a:prstGeom prst="rect">
            <a:avLst/>
          </a:prstGeom>
          <a:noFill/>
        </p:spPr>
        <p:txBody>
          <a:bodyPr wrap="square" rtlCol="0">
            <a:spAutoFit/>
          </a:bodyPr>
          <a:lstStyle/>
          <a:p>
            <a:r>
              <a:rPr lang="en-US" sz="1200" dirty="0" err="1"/>
              <a:t>Dãn</a:t>
            </a:r>
            <a:r>
              <a:rPr lang="en-US" sz="1200" dirty="0"/>
              <a:t> </a:t>
            </a:r>
            <a:r>
              <a:rPr lang="en-US" sz="1200" dirty="0" err="1"/>
              <a:t>phế</a:t>
            </a:r>
            <a:r>
              <a:rPr lang="en-US" sz="1200" dirty="0"/>
              <a:t> </a:t>
            </a:r>
          </a:p>
          <a:p>
            <a:r>
              <a:rPr lang="en-US" sz="1200" dirty="0" err="1"/>
              <a:t>quản</a:t>
            </a:r>
            <a:endParaRPr lang="en-US" sz="1200" dirty="0"/>
          </a:p>
        </p:txBody>
      </p:sp>
      <p:sp>
        <p:nvSpPr>
          <p:cNvPr id="22" name="TextBox 21"/>
          <p:cNvSpPr txBox="1"/>
          <p:nvPr/>
        </p:nvSpPr>
        <p:spPr>
          <a:xfrm>
            <a:off x="6594135" y="3819298"/>
            <a:ext cx="813043" cy="646331"/>
          </a:xfrm>
          <a:prstGeom prst="rect">
            <a:avLst/>
          </a:prstGeom>
          <a:noFill/>
        </p:spPr>
        <p:txBody>
          <a:bodyPr wrap="none" rtlCol="0">
            <a:spAutoFit/>
          </a:bodyPr>
          <a:lstStyle/>
          <a:p>
            <a:r>
              <a:rPr lang="en-US" sz="1200" dirty="0" err="1"/>
              <a:t>Hc</a:t>
            </a:r>
            <a:r>
              <a:rPr lang="en-US" sz="1200" dirty="0"/>
              <a:t> ho </a:t>
            </a:r>
            <a:r>
              <a:rPr lang="en-US" sz="1200" dirty="0" err="1"/>
              <a:t>từ</a:t>
            </a:r>
            <a:endParaRPr lang="en-US" sz="1200" dirty="0"/>
          </a:p>
          <a:p>
            <a:r>
              <a:rPr lang="en-US" sz="1200" dirty="0" err="1"/>
              <a:t>Đường</a:t>
            </a:r>
            <a:r>
              <a:rPr lang="en-US" sz="1200" dirty="0"/>
              <a:t> </a:t>
            </a:r>
            <a:r>
              <a:rPr lang="en-US" sz="1200" dirty="0" err="1"/>
              <a:t>hô</a:t>
            </a:r>
            <a:endParaRPr lang="en-US" sz="1200" dirty="0"/>
          </a:p>
          <a:p>
            <a:r>
              <a:rPr lang="en-US" sz="1200" dirty="0" err="1"/>
              <a:t>Hấp</a:t>
            </a:r>
            <a:r>
              <a:rPr lang="en-US" sz="1200" dirty="0"/>
              <a:t> </a:t>
            </a:r>
            <a:r>
              <a:rPr lang="en-US" sz="1200" dirty="0" err="1"/>
              <a:t>trên</a:t>
            </a:r>
            <a:endParaRPr lang="en-US" sz="1200" dirty="0"/>
          </a:p>
        </p:txBody>
      </p:sp>
      <p:sp>
        <p:nvSpPr>
          <p:cNvPr id="23" name="TextBox 22"/>
          <p:cNvSpPr txBox="1"/>
          <p:nvPr/>
        </p:nvSpPr>
        <p:spPr>
          <a:xfrm>
            <a:off x="7585364" y="3819298"/>
            <a:ext cx="542393" cy="276999"/>
          </a:xfrm>
          <a:prstGeom prst="rect">
            <a:avLst/>
          </a:prstGeom>
          <a:noFill/>
        </p:spPr>
        <p:txBody>
          <a:bodyPr wrap="none" rtlCol="0">
            <a:spAutoFit/>
          </a:bodyPr>
          <a:lstStyle/>
          <a:p>
            <a:r>
              <a:rPr lang="en-US" sz="1200" dirty="0"/>
              <a:t>COPD</a:t>
            </a:r>
          </a:p>
        </p:txBody>
      </p:sp>
      <p:sp>
        <p:nvSpPr>
          <p:cNvPr id="24" name="TextBox 23"/>
          <p:cNvSpPr txBox="1"/>
          <p:nvPr/>
        </p:nvSpPr>
        <p:spPr>
          <a:xfrm>
            <a:off x="8382000" y="3842404"/>
            <a:ext cx="474810" cy="276999"/>
          </a:xfrm>
          <a:prstGeom prst="rect">
            <a:avLst/>
          </a:prstGeom>
          <a:noFill/>
        </p:spPr>
        <p:txBody>
          <a:bodyPr wrap="none" rtlCol="0">
            <a:spAutoFit/>
          </a:bodyPr>
          <a:lstStyle/>
          <a:p>
            <a:r>
              <a:rPr lang="en-US" sz="1200" dirty="0" err="1"/>
              <a:t>khác</a:t>
            </a:r>
            <a:endParaRPr lang="en-US" sz="1200" dirty="0"/>
          </a:p>
        </p:txBody>
      </p:sp>
      <p:sp>
        <p:nvSpPr>
          <p:cNvPr id="2" name="Slide Number Placeholder 1"/>
          <p:cNvSpPr>
            <a:spLocks noGrp="1"/>
          </p:cNvSpPr>
          <p:nvPr>
            <p:ph type="sldNum" sz="quarter" idx="12"/>
          </p:nvPr>
        </p:nvSpPr>
        <p:spPr/>
        <p:txBody>
          <a:bodyPr/>
          <a:lstStyle/>
          <a:p>
            <a:fld id="{413D32E1-B3A9-4C6C-977A-E39BAA166938}" type="slidenum">
              <a:rPr lang="en-US" smtClean="0"/>
              <a:t>6</a:t>
            </a:fld>
            <a:endParaRPr lang="en-US"/>
          </a:p>
        </p:txBody>
      </p:sp>
      <p:sp>
        <p:nvSpPr>
          <p:cNvPr id="3" name="Text Box 2"/>
          <p:cNvSpPr txBox="1"/>
          <p:nvPr/>
        </p:nvSpPr>
        <p:spPr>
          <a:xfrm>
            <a:off x="1371600" y="6477000"/>
            <a:ext cx="7872095" cy="398780"/>
          </a:xfrm>
          <a:prstGeom prst="rect">
            <a:avLst/>
          </a:prstGeom>
          <a:noFill/>
        </p:spPr>
        <p:txBody>
          <a:bodyPr wrap="square" rtlCol="0" anchor="t">
            <a:spAutoFit/>
          </a:bodyPr>
          <a:lstStyle/>
          <a:p>
            <a:r>
              <a:rPr lang="en-US" sz="1000"/>
              <a:t>Classification of Cough as a Symptom in Adults and Management Algorithms</a:t>
            </a:r>
          </a:p>
          <a:p>
            <a:r>
              <a:rPr lang="en-US" sz="1000"/>
              <a:t>CHEST Guideline and Expert Panel Report. Chest .Volume 153, Issue 1, P 196-209.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Báo</a:t>
            </a:r>
            <a:r>
              <a:rPr lang="en-US" dirty="0"/>
              <a:t> </a:t>
            </a:r>
            <a:r>
              <a:rPr lang="en-US" dirty="0" err="1"/>
              <a:t>động</a:t>
            </a:r>
            <a:endParaRPr lang="en-US" dirty="0"/>
          </a:p>
        </p:txBody>
      </p:sp>
      <p:sp>
        <p:nvSpPr>
          <p:cNvPr id="3" name="Content Placeholder 2"/>
          <p:cNvSpPr>
            <a:spLocks noGrp="1"/>
          </p:cNvSpPr>
          <p:nvPr>
            <p:ph idx="1"/>
          </p:nvPr>
        </p:nvSpPr>
        <p:spPr/>
        <p:txBody>
          <a:bodyPr>
            <a:normAutofit fontScale="92500" lnSpcReduction="20000"/>
          </a:bodyPr>
          <a:lstStyle/>
          <a:p>
            <a:pPr>
              <a:buFontTx/>
              <a:buChar char="-"/>
            </a:pPr>
            <a:r>
              <a:rPr lang="en-US" dirty="0"/>
              <a:t>Ho </a:t>
            </a:r>
            <a:r>
              <a:rPr lang="en-US" dirty="0" err="1"/>
              <a:t>ra</a:t>
            </a:r>
            <a:r>
              <a:rPr lang="en-US" dirty="0"/>
              <a:t> </a:t>
            </a:r>
            <a:r>
              <a:rPr lang="en-US" dirty="0" err="1"/>
              <a:t>máu</a:t>
            </a:r>
            <a:endParaRPr lang="en-US" dirty="0"/>
          </a:p>
          <a:p>
            <a:pPr>
              <a:buFontTx/>
              <a:buChar char="-"/>
            </a:pPr>
            <a:r>
              <a:rPr lang="en-US" dirty="0" err="1"/>
              <a:t>Hút</a:t>
            </a:r>
            <a:r>
              <a:rPr lang="en-US" dirty="0"/>
              <a:t> </a:t>
            </a:r>
            <a:r>
              <a:rPr lang="en-US" dirty="0" err="1"/>
              <a:t>thuốc</a:t>
            </a:r>
            <a:r>
              <a:rPr lang="en-US" dirty="0"/>
              <a:t> </a:t>
            </a:r>
            <a:r>
              <a:rPr lang="en-US" dirty="0" err="1"/>
              <a:t>lá</a:t>
            </a:r>
            <a:r>
              <a:rPr lang="en-US" dirty="0"/>
              <a:t> , ho, </a:t>
            </a:r>
            <a:r>
              <a:rPr lang="en-US" dirty="0" err="1"/>
              <a:t>thay</a:t>
            </a:r>
            <a:r>
              <a:rPr lang="en-US" dirty="0"/>
              <a:t> </a:t>
            </a:r>
            <a:r>
              <a:rPr lang="en-US" dirty="0" err="1"/>
              <a:t>đổi</a:t>
            </a:r>
            <a:r>
              <a:rPr lang="en-US" dirty="0"/>
              <a:t> </a:t>
            </a:r>
            <a:r>
              <a:rPr lang="en-US" dirty="0" err="1"/>
              <a:t>giọng</a:t>
            </a:r>
            <a:r>
              <a:rPr lang="en-US" dirty="0"/>
              <a:t> </a:t>
            </a:r>
            <a:r>
              <a:rPr lang="en-US" dirty="0" err="1"/>
              <a:t>nói</a:t>
            </a:r>
            <a:endParaRPr lang="en-US" dirty="0"/>
          </a:p>
          <a:p>
            <a:pPr>
              <a:buFontTx/>
              <a:buChar char="-"/>
            </a:pPr>
            <a:r>
              <a:rPr lang="en-US" dirty="0" err="1"/>
              <a:t>Khó</a:t>
            </a:r>
            <a:r>
              <a:rPr lang="en-US" dirty="0"/>
              <a:t> </a:t>
            </a:r>
            <a:r>
              <a:rPr lang="en-US" dirty="0" err="1"/>
              <a:t>thở</a:t>
            </a:r>
            <a:r>
              <a:rPr lang="en-US" dirty="0"/>
              <a:t> </a:t>
            </a:r>
            <a:r>
              <a:rPr lang="en-US" dirty="0" err="1"/>
              <a:t>nhiều</a:t>
            </a:r>
            <a:r>
              <a:rPr lang="en-US" dirty="0"/>
              <a:t>, </a:t>
            </a:r>
            <a:r>
              <a:rPr lang="en-US" dirty="0" err="1"/>
              <a:t>đặc</a:t>
            </a:r>
            <a:r>
              <a:rPr lang="en-US" dirty="0"/>
              <a:t> </a:t>
            </a:r>
            <a:r>
              <a:rPr lang="en-US" dirty="0" err="1"/>
              <a:t>biệt</a:t>
            </a:r>
            <a:r>
              <a:rPr lang="en-US" dirty="0"/>
              <a:t> </a:t>
            </a:r>
            <a:r>
              <a:rPr lang="en-US" dirty="0" err="1"/>
              <a:t>lúc</a:t>
            </a:r>
            <a:r>
              <a:rPr lang="en-US" dirty="0"/>
              <a:t> </a:t>
            </a:r>
            <a:r>
              <a:rPr lang="en-US" dirty="0" err="1"/>
              <a:t>nghĩ</a:t>
            </a:r>
            <a:r>
              <a:rPr lang="en-US" dirty="0"/>
              <a:t> </a:t>
            </a:r>
            <a:r>
              <a:rPr lang="en-US" dirty="0" err="1"/>
              <a:t>và</a:t>
            </a:r>
            <a:r>
              <a:rPr lang="en-US" dirty="0"/>
              <a:t> ban </a:t>
            </a:r>
            <a:r>
              <a:rPr lang="en-US" dirty="0" err="1"/>
              <a:t>đêm</a:t>
            </a:r>
            <a:endParaRPr lang="en-US" dirty="0"/>
          </a:p>
          <a:p>
            <a:pPr>
              <a:buFontTx/>
              <a:buChar char="-"/>
            </a:pPr>
            <a:r>
              <a:rPr lang="en-US" dirty="0" err="1"/>
              <a:t>Khàn</a:t>
            </a:r>
            <a:r>
              <a:rPr lang="en-US" dirty="0"/>
              <a:t> </a:t>
            </a:r>
            <a:r>
              <a:rPr lang="en-US" dirty="0" err="1"/>
              <a:t>giọng</a:t>
            </a:r>
            <a:endParaRPr lang="en-US" dirty="0"/>
          </a:p>
          <a:p>
            <a:pPr>
              <a:buFontTx/>
              <a:buChar char="-"/>
            </a:pPr>
            <a:r>
              <a:rPr lang="en-US" dirty="0" err="1"/>
              <a:t>Triệu</a:t>
            </a:r>
            <a:r>
              <a:rPr lang="en-US" dirty="0"/>
              <a:t> </a:t>
            </a:r>
            <a:r>
              <a:rPr lang="en-US" dirty="0" err="1"/>
              <a:t>chứng</a:t>
            </a:r>
            <a:r>
              <a:rPr lang="en-US" dirty="0"/>
              <a:t> </a:t>
            </a:r>
            <a:r>
              <a:rPr lang="en-US" dirty="0" err="1"/>
              <a:t>toàn</a:t>
            </a:r>
            <a:r>
              <a:rPr lang="en-US" dirty="0"/>
              <a:t> </a:t>
            </a:r>
            <a:r>
              <a:rPr lang="en-US" dirty="0" err="1"/>
              <a:t>thân</a:t>
            </a:r>
            <a:r>
              <a:rPr lang="en-US" dirty="0"/>
              <a:t>: </a:t>
            </a:r>
            <a:r>
              <a:rPr lang="en-US" dirty="0" err="1"/>
              <a:t>sốt</a:t>
            </a:r>
            <a:r>
              <a:rPr lang="en-US" dirty="0"/>
              <a:t>, </a:t>
            </a:r>
            <a:r>
              <a:rPr lang="en-US" dirty="0" err="1"/>
              <a:t>sụt</a:t>
            </a:r>
            <a:r>
              <a:rPr lang="en-US" dirty="0"/>
              <a:t> </a:t>
            </a:r>
            <a:r>
              <a:rPr lang="en-US" dirty="0" err="1"/>
              <a:t>cân</a:t>
            </a:r>
            <a:r>
              <a:rPr lang="en-US" dirty="0"/>
              <a:t>, </a:t>
            </a:r>
            <a:r>
              <a:rPr lang="en-US" dirty="0" err="1"/>
              <a:t>phù</a:t>
            </a:r>
            <a:r>
              <a:rPr lang="en-US" dirty="0"/>
              <a:t> </a:t>
            </a:r>
            <a:r>
              <a:rPr lang="en-US" dirty="0" err="1"/>
              <a:t>ngoại</a:t>
            </a:r>
            <a:r>
              <a:rPr lang="en-US" dirty="0"/>
              <a:t> </a:t>
            </a:r>
            <a:r>
              <a:rPr lang="en-US" dirty="0" err="1"/>
              <a:t>biên</a:t>
            </a:r>
            <a:r>
              <a:rPr lang="en-US" dirty="0"/>
              <a:t>, </a:t>
            </a:r>
            <a:r>
              <a:rPr lang="en-US" dirty="0" err="1"/>
              <a:t>tăng</a:t>
            </a:r>
            <a:r>
              <a:rPr lang="en-US" dirty="0"/>
              <a:t> </a:t>
            </a:r>
            <a:r>
              <a:rPr lang="en-US" dirty="0" err="1"/>
              <a:t>cân</a:t>
            </a:r>
            <a:endParaRPr lang="en-US" dirty="0"/>
          </a:p>
          <a:p>
            <a:pPr>
              <a:buFontTx/>
              <a:buChar char="-"/>
            </a:pPr>
            <a:r>
              <a:rPr lang="en-US" dirty="0" err="1"/>
              <a:t>Khó</a:t>
            </a:r>
            <a:r>
              <a:rPr lang="en-US" dirty="0"/>
              <a:t> </a:t>
            </a:r>
            <a:r>
              <a:rPr lang="en-US" dirty="0" err="1"/>
              <a:t>nuốt</a:t>
            </a:r>
            <a:r>
              <a:rPr lang="en-US" dirty="0"/>
              <a:t> </a:t>
            </a:r>
            <a:r>
              <a:rPr lang="en-US" dirty="0" err="1"/>
              <a:t>khi</a:t>
            </a:r>
            <a:r>
              <a:rPr lang="en-US" dirty="0"/>
              <a:t> </a:t>
            </a:r>
            <a:r>
              <a:rPr lang="en-US" dirty="0" err="1"/>
              <a:t>ăn</a:t>
            </a:r>
            <a:r>
              <a:rPr lang="en-US" dirty="0"/>
              <a:t> </a:t>
            </a:r>
            <a:r>
              <a:rPr lang="en-US" dirty="0" err="1"/>
              <a:t>uống</a:t>
            </a:r>
            <a:endParaRPr lang="en-US" dirty="0"/>
          </a:p>
          <a:p>
            <a:pPr>
              <a:buFontTx/>
              <a:buChar char="-"/>
            </a:pPr>
            <a:r>
              <a:rPr lang="en-US" dirty="0" err="1"/>
              <a:t>Nôn</a:t>
            </a:r>
            <a:r>
              <a:rPr lang="en-US" dirty="0"/>
              <a:t> </a:t>
            </a:r>
            <a:r>
              <a:rPr lang="en-US" dirty="0" err="1"/>
              <a:t>ói</a:t>
            </a:r>
            <a:endParaRPr lang="en-US" dirty="0"/>
          </a:p>
          <a:p>
            <a:pPr>
              <a:buFontTx/>
              <a:buChar char="-"/>
            </a:pPr>
            <a:r>
              <a:rPr lang="en-US" dirty="0" err="1"/>
              <a:t>Viêm</a:t>
            </a:r>
            <a:r>
              <a:rPr lang="en-US" dirty="0"/>
              <a:t> </a:t>
            </a:r>
            <a:r>
              <a:rPr lang="en-US" dirty="0" err="1"/>
              <a:t>phổi</a:t>
            </a:r>
            <a:r>
              <a:rPr lang="en-US" dirty="0"/>
              <a:t> </a:t>
            </a:r>
            <a:r>
              <a:rPr lang="en-US" dirty="0" err="1"/>
              <a:t>tái</a:t>
            </a:r>
            <a:r>
              <a:rPr lang="en-US" dirty="0"/>
              <a:t> </a:t>
            </a:r>
            <a:r>
              <a:rPr lang="en-US" dirty="0" err="1"/>
              <a:t>phát</a:t>
            </a:r>
            <a:endParaRPr lang="en-US" dirty="0"/>
          </a:p>
          <a:p>
            <a:pPr marL="0" indent="0">
              <a:buNone/>
            </a:pPr>
            <a:r>
              <a:rPr lang="en-US" dirty="0"/>
              <a:t>-   </a:t>
            </a:r>
            <a:r>
              <a:rPr lang="en-US" dirty="0" err="1"/>
              <a:t>Bất</a:t>
            </a:r>
            <a:r>
              <a:rPr lang="en-US" dirty="0"/>
              <a:t> </a:t>
            </a:r>
            <a:r>
              <a:rPr lang="en-US" dirty="0" err="1"/>
              <a:t>thường</a:t>
            </a:r>
            <a:r>
              <a:rPr lang="en-US" dirty="0"/>
              <a:t> </a:t>
            </a:r>
            <a:r>
              <a:rPr lang="en-US" dirty="0" err="1"/>
              <a:t>hô</a:t>
            </a:r>
            <a:r>
              <a:rPr lang="en-US" dirty="0"/>
              <a:t> </a:t>
            </a:r>
            <a:r>
              <a:rPr lang="en-US" dirty="0" err="1"/>
              <a:t>hấp</a:t>
            </a:r>
            <a:r>
              <a:rPr lang="en-US" dirty="0"/>
              <a:t>/x </a:t>
            </a:r>
            <a:r>
              <a:rPr lang="en-US" dirty="0" err="1"/>
              <a:t>quang</a:t>
            </a:r>
            <a:endParaRPr lang="en-US" dirty="0"/>
          </a:p>
        </p:txBody>
      </p:sp>
      <p:sp>
        <p:nvSpPr>
          <p:cNvPr id="4" name="Slide Number Placeholder 3"/>
          <p:cNvSpPr>
            <a:spLocks noGrp="1"/>
          </p:cNvSpPr>
          <p:nvPr>
            <p:ph type="sldNum" sz="quarter" idx="12"/>
          </p:nvPr>
        </p:nvSpPr>
        <p:spPr/>
        <p:txBody>
          <a:bodyPr/>
          <a:lstStyle/>
          <a:p>
            <a:fld id="{413D32E1-B3A9-4C6C-977A-E39BAA166938}"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10600" cy="632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81400" y="212559"/>
            <a:ext cx="2034403" cy="338554"/>
          </a:xfrm>
          <a:prstGeom prst="rect">
            <a:avLst/>
          </a:prstGeom>
          <a:noFill/>
        </p:spPr>
        <p:txBody>
          <a:bodyPr wrap="none" rtlCol="0">
            <a:spAutoFit/>
          </a:bodyPr>
          <a:lstStyle/>
          <a:p>
            <a:r>
              <a:rPr lang="en-US" sz="1600" dirty="0"/>
              <a:t>Ho </a:t>
            </a:r>
            <a:r>
              <a:rPr lang="en-US" sz="1600" dirty="0" err="1"/>
              <a:t>bán</a:t>
            </a:r>
            <a:r>
              <a:rPr lang="en-US" sz="1600" dirty="0"/>
              <a:t> </a:t>
            </a:r>
            <a:r>
              <a:rPr lang="en-US" sz="1600" dirty="0" err="1"/>
              <a:t>cấp</a:t>
            </a:r>
            <a:r>
              <a:rPr lang="en-US" sz="1600" dirty="0"/>
              <a:t> ( 3-8 </a:t>
            </a:r>
            <a:r>
              <a:rPr lang="en-US" sz="1600" dirty="0" err="1"/>
              <a:t>tuần</a:t>
            </a:r>
            <a:r>
              <a:rPr lang="en-US" sz="1600" dirty="0"/>
              <a:t>)</a:t>
            </a:r>
          </a:p>
        </p:txBody>
      </p:sp>
      <p:sp>
        <p:nvSpPr>
          <p:cNvPr id="6" name="TextBox 5"/>
          <p:cNvSpPr txBox="1"/>
          <p:nvPr/>
        </p:nvSpPr>
        <p:spPr>
          <a:xfrm>
            <a:off x="457200" y="1143000"/>
            <a:ext cx="1143000" cy="784830"/>
          </a:xfrm>
          <a:prstGeom prst="rect">
            <a:avLst/>
          </a:prstGeom>
          <a:noFill/>
        </p:spPr>
        <p:txBody>
          <a:bodyPr wrap="square" rtlCol="0">
            <a:spAutoFit/>
          </a:bodyPr>
          <a:lstStyle/>
          <a:p>
            <a:r>
              <a:rPr lang="en-US" sz="900" dirty="0" err="1"/>
              <a:t>Viêm</a:t>
            </a:r>
            <a:r>
              <a:rPr lang="en-US" sz="900" dirty="0"/>
              <a:t> </a:t>
            </a:r>
            <a:r>
              <a:rPr lang="en-US" sz="900" dirty="0" err="1"/>
              <a:t>phổi</a:t>
            </a:r>
            <a:r>
              <a:rPr lang="en-US" sz="900" dirty="0"/>
              <a:t>, </a:t>
            </a:r>
            <a:r>
              <a:rPr lang="en-US" sz="900" dirty="0" err="1"/>
              <a:t>đợt</a:t>
            </a:r>
            <a:r>
              <a:rPr lang="en-US" sz="900" dirty="0"/>
              <a:t> </a:t>
            </a:r>
            <a:r>
              <a:rPr lang="en-US" sz="900" dirty="0" err="1"/>
              <a:t>cấp</a:t>
            </a:r>
            <a:endParaRPr lang="en-US" sz="900" dirty="0"/>
          </a:p>
          <a:p>
            <a:r>
              <a:rPr lang="en-US" sz="900" dirty="0"/>
              <a:t>Hen, COPD, </a:t>
            </a:r>
            <a:r>
              <a:rPr lang="en-US" sz="900" dirty="0" err="1"/>
              <a:t>thuyên</a:t>
            </a:r>
            <a:endParaRPr lang="en-US" sz="900" dirty="0"/>
          </a:p>
          <a:p>
            <a:r>
              <a:rPr lang="en-US" sz="900" dirty="0" err="1"/>
              <a:t>Tắc</a:t>
            </a:r>
            <a:r>
              <a:rPr lang="en-US" sz="900" dirty="0"/>
              <a:t> </a:t>
            </a:r>
            <a:r>
              <a:rPr lang="en-US" sz="900" dirty="0" err="1"/>
              <a:t>phổi</a:t>
            </a:r>
            <a:r>
              <a:rPr lang="en-US" sz="900" dirty="0"/>
              <a:t>, </a:t>
            </a:r>
            <a:r>
              <a:rPr lang="en-US" sz="900" dirty="0" err="1"/>
              <a:t>suy</a:t>
            </a:r>
            <a:r>
              <a:rPr lang="en-US" sz="900" dirty="0"/>
              <a:t> </a:t>
            </a:r>
            <a:r>
              <a:rPr lang="en-US" sz="900" dirty="0" err="1"/>
              <a:t>tim</a:t>
            </a:r>
            <a:r>
              <a:rPr lang="en-US" sz="900" dirty="0"/>
              <a:t> </a:t>
            </a:r>
            <a:r>
              <a:rPr lang="en-US" sz="900" dirty="0" err="1"/>
              <a:t>và</a:t>
            </a:r>
            <a:endParaRPr lang="en-US" sz="900" dirty="0"/>
          </a:p>
          <a:p>
            <a:r>
              <a:rPr lang="en-US" sz="900" dirty="0" err="1"/>
              <a:t>Những</a:t>
            </a:r>
            <a:r>
              <a:rPr lang="en-US" sz="900" dirty="0"/>
              <a:t> </a:t>
            </a:r>
            <a:r>
              <a:rPr lang="en-US" sz="900" dirty="0" err="1"/>
              <a:t>bệnh</a:t>
            </a:r>
            <a:r>
              <a:rPr lang="en-US" sz="900" dirty="0"/>
              <a:t> </a:t>
            </a:r>
            <a:r>
              <a:rPr lang="en-US" sz="900" dirty="0" err="1"/>
              <a:t>nặng</a:t>
            </a:r>
            <a:r>
              <a:rPr lang="en-US" sz="900" dirty="0"/>
              <a:t> </a:t>
            </a:r>
            <a:r>
              <a:rPr lang="en-US" sz="900" dirty="0" err="1"/>
              <a:t>khác</a:t>
            </a:r>
            <a:endParaRPr lang="en-US" sz="900" dirty="0"/>
          </a:p>
        </p:txBody>
      </p:sp>
      <p:sp>
        <p:nvSpPr>
          <p:cNvPr id="7" name="TextBox 6"/>
          <p:cNvSpPr txBox="1"/>
          <p:nvPr/>
        </p:nvSpPr>
        <p:spPr>
          <a:xfrm>
            <a:off x="1981200" y="1143000"/>
            <a:ext cx="1276311" cy="646331"/>
          </a:xfrm>
          <a:prstGeom prst="rect">
            <a:avLst/>
          </a:prstGeom>
          <a:noFill/>
        </p:spPr>
        <p:txBody>
          <a:bodyPr wrap="none" rtlCol="0">
            <a:spAutoFit/>
          </a:bodyPr>
          <a:lstStyle/>
          <a:p>
            <a:r>
              <a:rPr lang="en-US" sz="1200" dirty="0" err="1"/>
              <a:t>Hậu</a:t>
            </a:r>
            <a:r>
              <a:rPr lang="en-US" sz="1200" dirty="0"/>
              <a:t> </a:t>
            </a:r>
            <a:r>
              <a:rPr lang="en-US" sz="1200" dirty="0" err="1"/>
              <a:t>nhiễm</a:t>
            </a:r>
            <a:r>
              <a:rPr lang="en-US" sz="1200" dirty="0"/>
              <a:t> </a:t>
            </a:r>
            <a:r>
              <a:rPr lang="en-US" sz="1200" dirty="0" err="1"/>
              <a:t>trùng</a:t>
            </a:r>
            <a:endParaRPr lang="en-US" sz="1200" dirty="0"/>
          </a:p>
          <a:p>
            <a:r>
              <a:rPr lang="en-US" sz="1200" dirty="0" err="1"/>
              <a:t>Hoặc</a:t>
            </a:r>
            <a:r>
              <a:rPr lang="en-US" sz="1200" dirty="0"/>
              <a:t> </a:t>
            </a:r>
            <a:r>
              <a:rPr lang="en-US" sz="1200" dirty="0" err="1"/>
              <a:t>dấu</a:t>
            </a:r>
            <a:r>
              <a:rPr lang="en-US" sz="1200" dirty="0"/>
              <a:t> </a:t>
            </a:r>
            <a:r>
              <a:rPr lang="en-US" sz="1200" dirty="0" err="1"/>
              <a:t>hiệu</a:t>
            </a:r>
            <a:r>
              <a:rPr lang="en-US" sz="1200" dirty="0"/>
              <a:t> </a:t>
            </a:r>
            <a:r>
              <a:rPr lang="en-US" sz="1200" dirty="0" err="1"/>
              <a:t>đe</a:t>
            </a:r>
            <a:endParaRPr lang="en-US" sz="1200" dirty="0"/>
          </a:p>
          <a:p>
            <a:r>
              <a:rPr lang="en-US" sz="1200" dirty="0" err="1"/>
              <a:t>Dọa</a:t>
            </a:r>
            <a:r>
              <a:rPr lang="en-US" sz="1200" dirty="0"/>
              <a:t> </a:t>
            </a:r>
            <a:r>
              <a:rPr lang="en-US" sz="1200" dirty="0" err="1"/>
              <a:t>tính</a:t>
            </a:r>
            <a:r>
              <a:rPr lang="en-US" sz="1200" dirty="0"/>
              <a:t> </a:t>
            </a:r>
            <a:r>
              <a:rPr lang="en-US" sz="1200" dirty="0" err="1"/>
              <a:t>mạng</a:t>
            </a:r>
            <a:endParaRPr lang="en-US" sz="1200" dirty="0"/>
          </a:p>
        </p:txBody>
      </p:sp>
      <p:sp>
        <p:nvSpPr>
          <p:cNvPr id="8" name="TextBox 7"/>
          <p:cNvSpPr txBox="1"/>
          <p:nvPr/>
        </p:nvSpPr>
        <p:spPr>
          <a:xfrm>
            <a:off x="3429000" y="1050666"/>
            <a:ext cx="2005549" cy="830997"/>
          </a:xfrm>
          <a:prstGeom prst="rect">
            <a:avLst/>
          </a:prstGeom>
          <a:noFill/>
        </p:spPr>
        <p:txBody>
          <a:bodyPr wrap="none" rtlCol="0">
            <a:spAutoFit/>
          </a:bodyPr>
          <a:lstStyle/>
          <a:p>
            <a:r>
              <a:rPr lang="en-US" sz="1200" dirty="0" err="1"/>
              <a:t>Bệnh</a:t>
            </a:r>
            <a:r>
              <a:rPr lang="en-US" sz="1200" dirty="0"/>
              <a:t> </a:t>
            </a:r>
            <a:r>
              <a:rPr lang="en-US" sz="1200" dirty="0" err="1"/>
              <a:t>sử</a:t>
            </a:r>
            <a:r>
              <a:rPr lang="en-US" sz="1200" dirty="0"/>
              <a:t>, </a:t>
            </a:r>
            <a:r>
              <a:rPr lang="en-US" sz="1200" dirty="0" err="1"/>
              <a:t>khám</a:t>
            </a:r>
            <a:r>
              <a:rPr lang="en-US" sz="1200" dirty="0"/>
              <a:t> </a:t>
            </a:r>
            <a:r>
              <a:rPr lang="en-US" sz="1200" dirty="0" err="1"/>
              <a:t>lâm</a:t>
            </a:r>
            <a:r>
              <a:rPr lang="en-US" sz="1200" dirty="0"/>
              <a:t> </a:t>
            </a:r>
            <a:r>
              <a:rPr lang="en-US" sz="1200" dirty="0" err="1"/>
              <a:t>sàng</a:t>
            </a:r>
            <a:r>
              <a:rPr lang="en-US" sz="1200" dirty="0"/>
              <a:t>, </a:t>
            </a:r>
            <a:r>
              <a:rPr lang="en-US" sz="1200" dirty="0" err="1"/>
              <a:t>yếu</a:t>
            </a:r>
            <a:endParaRPr lang="en-US" sz="1200" dirty="0"/>
          </a:p>
          <a:p>
            <a:r>
              <a:rPr lang="en-US" sz="1200" dirty="0" err="1"/>
              <a:t>Tố</a:t>
            </a:r>
            <a:r>
              <a:rPr lang="en-US" sz="1200" dirty="0"/>
              <a:t> </a:t>
            </a:r>
            <a:r>
              <a:rPr lang="en-US" sz="1200" dirty="0" err="1"/>
              <a:t>môi</a:t>
            </a:r>
            <a:r>
              <a:rPr lang="en-US" sz="1200" dirty="0"/>
              <a:t> </a:t>
            </a:r>
            <a:r>
              <a:rPr lang="en-US" sz="1200" dirty="0" err="1"/>
              <a:t>trường</a:t>
            </a:r>
            <a:r>
              <a:rPr lang="en-US" sz="1200" dirty="0"/>
              <a:t>, </a:t>
            </a:r>
            <a:r>
              <a:rPr lang="en-US" sz="1200" dirty="0" err="1"/>
              <a:t>nghề</a:t>
            </a:r>
            <a:r>
              <a:rPr lang="en-US" sz="1200" dirty="0"/>
              <a:t> </a:t>
            </a:r>
            <a:r>
              <a:rPr lang="en-US" sz="1200" dirty="0" err="1"/>
              <a:t>nghiệp</a:t>
            </a:r>
            <a:r>
              <a:rPr lang="en-US" sz="1200" dirty="0"/>
              <a:t>,</a:t>
            </a:r>
          </a:p>
          <a:p>
            <a:r>
              <a:rPr lang="en-US" sz="1200" dirty="0" err="1"/>
              <a:t>Đi</a:t>
            </a:r>
            <a:r>
              <a:rPr lang="en-US" sz="1200" dirty="0"/>
              <a:t> </a:t>
            </a:r>
            <a:r>
              <a:rPr lang="en-US" sz="1200" dirty="0" err="1"/>
              <a:t>đến</a:t>
            </a:r>
            <a:r>
              <a:rPr lang="en-US" sz="1200" dirty="0"/>
              <a:t> </a:t>
            </a:r>
            <a:r>
              <a:rPr lang="en-US" sz="1200" dirty="0" err="1"/>
              <a:t>vùng</a:t>
            </a:r>
            <a:r>
              <a:rPr lang="en-US" sz="1200" dirty="0"/>
              <a:t> </a:t>
            </a:r>
            <a:r>
              <a:rPr lang="en-US" sz="1200" dirty="0" err="1"/>
              <a:t>dịch</a:t>
            </a:r>
            <a:r>
              <a:rPr lang="en-US" sz="1200" dirty="0"/>
              <a:t> </a:t>
            </a:r>
            <a:r>
              <a:rPr lang="en-US" sz="1200" dirty="0" err="1"/>
              <a:t>tể</a:t>
            </a:r>
            <a:r>
              <a:rPr lang="en-US" sz="1200" dirty="0"/>
              <a:t>. </a:t>
            </a:r>
            <a:r>
              <a:rPr lang="en-US" sz="1200" dirty="0" err="1"/>
              <a:t>Chú</a:t>
            </a:r>
            <a:r>
              <a:rPr lang="en-US" sz="1200" dirty="0"/>
              <a:t> ý</a:t>
            </a:r>
          </a:p>
          <a:p>
            <a:r>
              <a:rPr lang="en-US" sz="1200" dirty="0" err="1"/>
              <a:t>Dấu</a:t>
            </a:r>
            <a:r>
              <a:rPr lang="en-US" sz="1200" dirty="0"/>
              <a:t> </a:t>
            </a:r>
            <a:r>
              <a:rPr lang="en-US" sz="1200" dirty="0" err="1"/>
              <a:t>hiệu</a:t>
            </a:r>
            <a:r>
              <a:rPr lang="en-US" sz="1200" dirty="0"/>
              <a:t> </a:t>
            </a:r>
            <a:r>
              <a:rPr lang="en-US" sz="1200" dirty="0" err="1"/>
              <a:t>đỏ</a:t>
            </a:r>
            <a:endParaRPr lang="en-US" sz="1200" dirty="0"/>
          </a:p>
        </p:txBody>
      </p:sp>
      <p:sp>
        <p:nvSpPr>
          <p:cNvPr id="9" name="TextBox 8"/>
          <p:cNvSpPr txBox="1"/>
          <p:nvPr/>
        </p:nvSpPr>
        <p:spPr>
          <a:xfrm>
            <a:off x="5791200" y="1304582"/>
            <a:ext cx="1029769" cy="461665"/>
          </a:xfrm>
          <a:prstGeom prst="rect">
            <a:avLst/>
          </a:prstGeom>
          <a:noFill/>
        </p:spPr>
        <p:txBody>
          <a:bodyPr wrap="none" rtlCol="0">
            <a:spAutoFit/>
          </a:bodyPr>
          <a:lstStyle/>
          <a:p>
            <a:r>
              <a:rPr lang="en-US" sz="1200" dirty="0" err="1"/>
              <a:t>Không</a:t>
            </a:r>
            <a:r>
              <a:rPr lang="en-US" sz="1200" dirty="0"/>
              <a:t> </a:t>
            </a:r>
            <a:r>
              <a:rPr lang="en-US" sz="1200" dirty="0" err="1"/>
              <a:t>có</a:t>
            </a:r>
            <a:r>
              <a:rPr lang="en-US" sz="1200" dirty="0"/>
              <a:t> </a:t>
            </a:r>
            <a:r>
              <a:rPr lang="en-US" sz="1200" dirty="0" err="1"/>
              <a:t>hậu</a:t>
            </a:r>
            <a:endParaRPr lang="en-US" sz="1200" dirty="0"/>
          </a:p>
          <a:p>
            <a:r>
              <a:rPr lang="en-US" sz="1200" dirty="0" err="1"/>
              <a:t>Nhiễm</a:t>
            </a:r>
            <a:r>
              <a:rPr lang="en-US" sz="1200" dirty="0"/>
              <a:t> </a:t>
            </a:r>
            <a:r>
              <a:rPr lang="en-US" sz="1200" dirty="0" err="1"/>
              <a:t>trùng</a:t>
            </a:r>
            <a:endParaRPr lang="en-US" sz="1200" dirty="0"/>
          </a:p>
        </p:txBody>
      </p:sp>
      <p:sp>
        <p:nvSpPr>
          <p:cNvPr id="10" name="TextBox 9"/>
          <p:cNvSpPr txBox="1"/>
          <p:nvPr/>
        </p:nvSpPr>
        <p:spPr>
          <a:xfrm>
            <a:off x="7315200" y="1302165"/>
            <a:ext cx="1329210" cy="461665"/>
          </a:xfrm>
          <a:prstGeom prst="rect">
            <a:avLst/>
          </a:prstGeom>
          <a:noFill/>
        </p:spPr>
        <p:txBody>
          <a:bodyPr wrap="none" rtlCol="0">
            <a:spAutoFit/>
          </a:bodyPr>
          <a:lstStyle/>
          <a:p>
            <a:r>
              <a:rPr lang="en-US" sz="1200" dirty="0" err="1"/>
              <a:t>Định</a:t>
            </a:r>
            <a:r>
              <a:rPr lang="en-US" sz="1200" dirty="0"/>
              <a:t> </a:t>
            </a:r>
            <a:r>
              <a:rPr lang="en-US" sz="1200" dirty="0" err="1"/>
              <a:t>hướng</a:t>
            </a:r>
            <a:r>
              <a:rPr lang="en-US" sz="1200" dirty="0"/>
              <a:t> </a:t>
            </a:r>
            <a:r>
              <a:rPr lang="en-US" sz="1200" dirty="0" err="1"/>
              <a:t>theo</a:t>
            </a:r>
            <a:r>
              <a:rPr lang="en-US" sz="1200" dirty="0"/>
              <a:t> </a:t>
            </a:r>
          </a:p>
          <a:p>
            <a:r>
              <a:rPr lang="en-US" sz="1200" dirty="0" err="1"/>
              <a:t>sơ</a:t>
            </a:r>
            <a:r>
              <a:rPr lang="en-US" sz="1200" dirty="0"/>
              <a:t> </a:t>
            </a:r>
            <a:r>
              <a:rPr lang="en-US" sz="1200" dirty="0" err="1"/>
              <a:t>đồ</a:t>
            </a:r>
            <a:r>
              <a:rPr lang="en-US" sz="1200" dirty="0"/>
              <a:t> ho </a:t>
            </a:r>
            <a:r>
              <a:rPr lang="en-US" sz="1200" dirty="0" err="1"/>
              <a:t>mãn</a:t>
            </a:r>
            <a:r>
              <a:rPr lang="en-US" sz="1200" dirty="0"/>
              <a:t> </a:t>
            </a:r>
            <a:r>
              <a:rPr lang="en-US" sz="1200" dirty="0" err="1"/>
              <a:t>tính</a:t>
            </a:r>
            <a:endParaRPr lang="en-US" sz="1200" dirty="0"/>
          </a:p>
        </p:txBody>
      </p:sp>
      <p:sp>
        <p:nvSpPr>
          <p:cNvPr id="11" name="TextBox 10"/>
          <p:cNvSpPr txBox="1"/>
          <p:nvPr/>
        </p:nvSpPr>
        <p:spPr>
          <a:xfrm>
            <a:off x="457200" y="2577037"/>
            <a:ext cx="1035861" cy="461665"/>
          </a:xfrm>
          <a:prstGeom prst="rect">
            <a:avLst/>
          </a:prstGeom>
          <a:noFill/>
        </p:spPr>
        <p:txBody>
          <a:bodyPr wrap="none" rtlCol="0">
            <a:spAutoFit/>
          </a:bodyPr>
          <a:lstStyle/>
          <a:p>
            <a:r>
              <a:rPr lang="en-US" sz="1200" dirty="0" err="1"/>
              <a:t>Lượng</a:t>
            </a:r>
            <a:r>
              <a:rPr lang="en-US" sz="1200" dirty="0"/>
              <a:t> </a:t>
            </a:r>
            <a:r>
              <a:rPr lang="en-US" sz="1200" dirty="0" err="1"/>
              <a:t>giá</a:t>
            </a:r>
            <a:r>
              <a:rPr lang="en-US" sz="1200" dirty="0"/>
              <a:t> </a:t>
            </a:r>
            <a:r>
              <a:rPr lang="en-US" sz="1200" dirty="0" err="1"/>
              <a:t>và</a:t>
            </a:r>
            <a:r>
              <a:rPr lang="en-US" sz="1200" dirty="0"/>
              <a:t> </a:t>
            </a:r>
          </a:p>
          <a:p>
            <a:r>
              <a:rPr lang="en-US" sz="1200" dirty="0" err="1"/>
              <a:t>Điều</a:t>
            </a:r>
            <a:r>
              <a:rPr lang="en-US" sz="1200" dirty="0"/>
              <a:t> </a:t>
            </a:r>
            <a:r>
              <a:rPr lang="en-US" sz="1200" dirty="0" err="1"/>
              <a:t>trị</a:t>
            </a:r>
            <a:r>
              <a:rPr lang="en-US" sz="1200" dirty="0"/>
              <a:t> </a:t>
            </a:r>
            <a:r>
              <a:rPr lang="en-US" sz="1200" dirty="0" err="1"/>
              <a:t>trước</a:t>
            </a:r>
            <a:endParaRPr lang="en-US" sz="1200" dirty="0"/>
          </a:p>
        </p:txBody>
      </p:sp>
      <p:sp>
        <p:nvSpPr>
          <p:cNvPr id="12" name="TextBox 11"/>
          <p:cNvSpPr txBox="1"/>
          <p:nvPr/>
        </p:nvSpPr>
        <p:spPr>
          <a:xfrm>
            <a:off x="758273" y="3823900"/>
            <a:ext cx="540854" cy="276999"/>
          </a:xfrm>
          <a:prstGeom prst="rect">
            <a:avLst/>
          </a:prstGeom>
          <a:noFill/>
        </p:spPr>
        <p:txBody>
          <a:bodyPr wrap="none" rtlCol="0">
            <a:spAutoFit/>
          </a:bodyPr>
          <a:lstStyle/>
          <a:p>
            <a:r>
              <a:rPr lang="en-US" sz="1200" dirty="0"/>
              <a:t>Ho </a:t>
            </a:r>
            <a:r>
              <a:rPr lang="en-US" sz="1200" dirty="0" err="1"/>
              <a:t>gà</a:t>
            </a:r>
            <a:endParaRPr lang="en-US" sz="1200" dirty="0"/>
          </a:p>
        </p:txBody>
      </p:sp>
      <p:sp>
        <p:nvSpPr>
          <p:cNvPr id="13" name="TextBox 12"/>
          <p:cNvSpPr txBox="1"/>
          <p:nvPr/>
        </p:nvSpPr>
        <p:spPr>
          <a:xfrm>
            <a:off x="756734" y="4509700"/>
            <a:ext cx="542393" cy="276999"/>
          </a:xfrm>
          <a:prstGeom prst="rect">
            <a:avLst/>
          </a:prstGeom>
          <a:noFill/>
        </p:spPr>
        <p:txBody>
          <a:bodyPr wrap="none" rtlCol="0">
            <a:spAutoFit/>
          </a:bodyPr>
          <a:lstStyle/>
          <a:p>
            <a:r>
              <a:rPr lang="en-US" sz="1200" dirty="0"/>
              <a:t>COPD</a:t>
            </a:r>
          </a:p>
        </p:txBody>
      </p:sp>
      <p:sp>
        <p:nvSpPr>
          <p:cNvPr id="14" name="TextBox 13"/>
          <p:cNvSpPr txBox="1"/>
          <p:nvPr/>
        </p:nvSpPr>
        <p:spPr>
          <a:xfrm>
            <a:off x="594958" y="5297131"/>
            <a:ext cx="865943" cy="461665"/>
          </a:xfrm>
          <a:prstGeom prst="rect">
            <a:avLst/>
          </a:prstGeom>
          <a:noFill/>
        </p:spPr>
        <p:txBody>
          <a:bodyPr wrap="none" rtlCol="0">
            <a:spAutoFit/>
          </a:bodyPr>
          <a:lstStyle/>
          <a:p>
            <a:r>
              <a:rPr lang="en-US" sz="1200" dirty="0" err="1"/>
              <a:t>Hậu</a:t>
            </a:r>
            <a:r>
              <a:rPr lang="en-US" sz="1200" dirty="0"/>
              <a:t> </a:t>
            </a:r>
            <a:r>
              <a:rPr lang="en-US" sz="1200" dirty="0" err="1"/>
              <a:t>nhiễm</a:t>
            </a:r>
            <a:endParaRPr lang="en-US" sz="1200" dirty="0"/>
          </a:p>
          <a:p>
            <a:r>
              <a:rPr lang="en-US" sz="1200" dirty="0" err="1"/>
              <a:t>trùng</a:t>
            </a:r>
            <a:endParaRPr lang="en-US" sz="1200" dirty="0"/>
          </a:p>
        </p:txBody>
      </p:sp>
      <p:sp>
        <p:nvSpPr>
          <p:cNvPr id="15" name="TextBox 14"/>
          <p:cNvSpPr txBox="1"/>
          <p:nvPr/>
        </p:nvSpPr>
        <p:spPr>
          <a:xfrm>
            <a:off x="758273" y="6172200"/>
            <a:ext cx="716863" cy="276999"/>
          </a:xfrm>
          <a:prstGeom prst="rect">
            <a:avLst/>
          </a:prstGeom>
          <a:noFill/>
        </p:spPr>
        <p:txBody>
          <a:bodyPr wrap="none" rtlCol="0">
            <a:spAutoFit/>
          </a:bodyPr>
          <a:lstStyle/>
          <a:p>
            <a:r>
              <a:rPr lang="en-US" sz="1200" dirty="0"/>
              <a:t>Lao </a:t>
            </a:r>
            <a:r>
              <a:rPr lang="en-US" sz="1200" dirty="0" err="1"/>
              <a:t>phổi</a:t>
            </a:r>
            <a:endParaRPr lang="en-US" sz="1200" dirty="0"/>
          </a:p>
        </p:txBody>
      </p:sp>
      <p:sp>
        <p:nvSpPr>
          <p:cNvPr id="16" name="TextBox 15"/>
          <p:cNvSpPr txBox="1"/>
          <p:nvPr/>
        </p:nvSpPr>
        <p:spPr>
          <a:xfrm>
            <a:off x="3574473" y="2577037"/>
            <a:ext cx="4572000" cy="584775"/>
          </a:xfrm>
          <a:prstGeom prst="rect">
            <a:avLst/>
          </a:prstGeom>
          <a:noFill/>
        </p:spPr>
        <p:txBody>
          <a:bodyPr wrap="square" rtlCol="0">
            <a:spAutoFit/>
          </a:bodyPr>
          <a:lstStyle/>
          <a:p>
            <a:r>
              <a:rPr lang="en-US" sz="1400" dirty="0" err="1"/>
              <a:t>Khởi</a:t>
            </a:r>
            <a:r>
              <a:rPr lang="en-US" sz="1400" dirty="0"/>
              <a:t> </a:t>
            </a:r>
            <a:r>
              <a:rPr lang="en-US" sz="1400" dirty="0" err="1"/>
              <a:t>phát</a:t>
            </a:r>
            <a:r>
              <a:rPr lang="en-US" sz="1400" dirty="0"/>
              <a:t> </a:t>
            </a:r>
            <a:r>
              <a:rPr lang="en-US" sz="1400" dirty="0" err="1"/>
              <a:t>hoặc</a:t>
            </a:r>
            <a:r>
              <a:rPr lang="en-US" sz="1400" dirty="0"/>
              <a:t> </a:t>
            </a:r>
            <a:r>
              <a:rPr lang="en-US" sz="1400" dirty="0" err="1"/>
              <a:t>làm</a:t>
            </a:r>
            <a:r>
              <a:rPr lang="en-US" sz="1400" dirty="0"/>
              <a:t> </a:t>
            </a:r>
            <a:r>
              <a:rPr lang="en-US" sz="1400" dirty="0" err="1"/>
              <a:t>nặng</a:t>
            </a:r>
            <a:r>
              <a:rPr lang="en-US" sz="1400" dirty="0"/>
              <a:t> </a:t>
            </a:r>
            <a:r>
              <a:rPr lang="en-US" sz="1400" dirty="0" err="1"/>
              <a:t>hơn</a:t>
            </a:r>
            <a:r>
              <a:rPr lang="en-US" sz="1400" dirty="0"/>
              <a:t> </a:t>
            </a:r>
            <a:r>
              <a:rPr lang="en-US" sz="1400" dirty="0" err="1"/>
              <a:t>những</a:t>
            </a:r>
            <a:r>
              <a:rPr lang="en-US" sz="1400" dirty="0"/>
              <a:t> </a:t>
            </a:r>
            <a:r>
              <a:rPr lang="en-US" sz="1400" dirty="0" err="1"/>
              <a:t>bệnh</a:t>
            </a:r>
            <a:r>
              <a:rPr lang="en-US" sz="1400" dirty="0"/>
              <a:t> </a:t>
            </a:r>
            <a:r>
              <a:rPr lang="en-US" sz="1400" dirty="0" err="1"/>
              <a:t>lý</a:t>
            </a:r>
            <a:r>
              <a:rPr lang="en-US" sz="1400" dirty="0"/>
              <a:t> </a:t>
            </a:r>
            <a:r>
              <a:rPr lang="en-US" sz="1400" dirty="0" err="1"/>
              <a:t>trước</a:t>
            </a:r>
            <a:r>
              <a:rPr lang="en-US" sz="1400" dirty="0"/>
              <a:t> </a:t>
            </a:r>
            <a:r>
              <a:rPr lang="en-US" sz="1400" dirty="0" err="1"/>
              <a:t>đó</a:t>
            </a:r>
            <a:endParaRPr lang="en-US" sz="1400" dirty="0"/>
          </a:p>
          <a:p>
            <a:endParaRPr lang="en-US" dirty="0"/>
          </a:p>
        </p:txBody>
      </p:sp>
      <p:graphicFrame>
        <p:nvGraphicFramePr>
          <p:cNvPr id="18" name="Table 17"/>
          <p:cNvGraphicFramePr>
            <a:graphicFrameLocks noGrp="1"/>
          </p:cNvGraphicFramePr>
          <p:nvPr/>
        </p:nvGraphicFramePr>
        <p:xfrm>
          <a:off x="2891520" y="3631638"/>
          <a:ext cx="689880" cy="469261"/>
        </p:xfrm>
        <a:graphic>
          <a:graphicData uri="http://schemas.openxmlformats.org/drawingml/2006/table">
            <a:tbl>
              <a:tblPr>
                <a:tableStyleId>{5C22544A-7EE6-4342-B048-85BDC9FD1C3A}</a:tableStyleId>
              </a:tblPr>
              <a:tblGrid>
                <a:gridCol w="689880">
                  <a:extLst>
                    <a:ext uri="{9D8B030D-6E8A-4147-A177-3AD203B41FA5}">
                      <a16:colId xmlns:a16="http://schemas.microsoft.com/office/drawing/2014/main" val="20000"/>
                    </a:ext>
                  </a:extLst>
                </a:gridCol>
              </a:tblGrid>
              <a:tr h="243174">
                <a:tc>
                  <a:txBody>
                    <a:bodyPr/>
                    <a:lstStyle/>
                    <a:p>
                      <a:pPr marL="0" marR="0">
                        <a:spcBef>
                          <a:spcPts val="0"/>
                        </a:spcBef>
                        <a:spcAft>
                          <a:spcPts val="0"/>
                        </a:spcAft>
                      </a:pPr>
                      <a:r>
                        <a:rPr lang="en-US" sz="1200" dirty="0">
                          <a:effectLst/>
                        </a:rPr>
                        <a:t>HC ho</a:t>
                      </a:r>
                      <a:endParaRPr lang="en-US" sz="1200" dirty="0">
                        <a:effectLst/>
                        <a:latin typeface="Calibri" panose="020F0502020204030204"/>
                        <a:ea typeface="Calibri" panose="020F0502020204030204"/>
                        <a:cs typeface="Arial" panose="020B0604020202020204"/>
                      </a:endParaRPr>
                    </a:p>
                  </a:txBody>
                  <a:tcPr marL="0" marR="0" marT="0" marB="0" anchor="b"/>
                </a:tc>
                <a:extLst>
                  <a:ext uri="{0D108BD9-81ED-4DB2-BD59-A6C34878D82A}">
                    <a16:rowId xmlns:a16="http://schemas.microsoft.com/office/drawing/2014/main" val="10000"/>
                  </a:ext>
                </a:extLst>
              </a:tr>
              <a:tr h="226087">
                <a:tc>
                  <a:txBody>
                    <a:bodyPr/>
                    <a:lstStyle/>
                    <a:p>
                      <a:pPr marL="0" marR="0">
                        <a:lnSpc>
                          <a:spcPts val="735"/>
                        </a:lnSpc>
                        <a:spcBef>
                          <a:spcPts val="0"/>
                        </a:spcBef>
                        <a:spcAft>
                          <a:spcPts val="0"/>
                        </a:spcAft>
                      </a:pPr>
                      <a:r>
                        <a:rPr lang="en-US" sz="1200" dirty="0" err="1">
                          <a:effectLst/>
                        </a:rPr>
                        <a:t>từ</a:t>
                      </a:r>
                      <a:r>
                        <a:rPr lang="en-US" sz="1200" dirty="0">
                          <a:effectLst/>
                        </a:rPr>
                        <a:t> </a:t>
                      </a:r>
                      <a:r>
                        <a:rPr lang="en-US" sz="1200" dirty="0" err="1">
                          <a:effectLst/>
                        </a:rPr>
                        <a:t>hô</a:t>
                      </a:r>
                      <a:r>
                        <a:rPr lang="en-US" sz="1200" dirty="0">
                          <a:effectLst/>
                        </a:rPr>
                        <a:t> </a:t>
                      </a:r>
                      <a:r>
                        <a:rPr lang="en-US" sz="1200" dirty="0" err="1">
                          <a:effectLst/>
                        </a:rPr>
                        <a:t>hấp</a:t>
                      </a:r>
                      <a:r>
                        <a:rPr lang="en-US" sz="1200" dirty="0">
                          <a:effectLst/>
                        </a:rPr>
                        <a:t> </a:t>
                      </a:r>
                      <a:r>
                        <a:rPr lang="en-US" sz="1200" dirty="0" err="1">
                          <a:effectLst/>
                        </a:rPr>
                        <a:t>trên</a:t>
                      </a:r>
                      <a:r>
                        <a:rPr lang="en-US" sz="1200" dirty="0">
                          <a:effectLst/>
                        </a:rPr>
                        <a:t>)</a:t>
                      </a:r>
                      <a:endParaRPr lang="en-US" sz="1200" dirty="0">
                        <a:effectLst/>
                        <a:latin typeface="Calibri" panose="020F0502020204030204"/>
                        <a:ea typeface="Calibri" panose="020F0502020204030204"/>
                        <a:cs typeface="Arial" panose="020B0604020202020204"/>
                      </a:endParaRPr>
                    </a:p>
                  </a:txBody>
                  <a:tcPr marL="0" marR="0" marT="0" marB="0" anchor="b"/>
                </a:tc>
                <a:extLst>
                  <a:ext uri="{0D108BD9-81ED-4DB2-BD59-A6C34878D82A}">
                    <a16:rowId xmlns:a16="http://schemas.microsoft.com/office/drawing/2014/main" val="10001"/>
                  </a:ext>
                </a:extLst>
              </a:tr>
            </a:tbl>
          </a:graphicData>
        </a:graphic>
      </p:graphicFrame>
      <p:sp>
        <p:nvSpPr>
          <p:cNvPr id="19" name="TextBox 18"/>
          <p:cNvSpPr txBox="1"/>
          <p:nvPr/>
        </p:nvSpPr>
        <p:spPr>
          <a:xfrm>
            <a:off x="3901821" y="3713155"/>
            <a:ext cx="745717" cy="461665"/>
          </a:xfrm>
          <a:prstGeom prst="rect">
            <a:avLst/>
          </a:prstGeom>
          <a:noFill/>
        </p:spPr>
        <p:txBody>
          <a:bodyPr wrap="none" rtlCol="0">
            <a:spAutoFit/>
          </a:bodyPr>
          <a:lstStyle/>
          <a:p>
            <a:r>
              <a:rPr lang="en-US" sz="1200" dirty="0"/>
              <a:t>Hen </a:t>
            </a:r>
            <a:r>
              <a:rPr lang="en-US" sz="1200" dirty="0" err="1"/>
              <a:t>phế</a:t>
            </a:r>
            <a:r>
              <a:rPr lang="en-US" sz="1200" dirty="0"/>
              <a:t> </a:t>
            </a:r>
          </a:p>
          <a:p>
            <a:r>
              <a:rPr lang="en-US" sz="1200" dirty="0" err="1"/>
              <a:t>quản</a:t>
            </a:r>
            <a:endParaRPr lang="en-US" sz="1200" dirty="0"/>
          </a:p>
        </p:txBody>
      </p:sp>
      <p:sp>
        <p:nvSpPr>
          <p:cNvPr id="20" name="TextBox 19"/>
          <p:cNvSpPr txBox="1"/>
          <p:nvPr/>
        </p:nvSpPr>
        <p:spPr>
          <a:xfrm>
            <a:off x="5003879" y="3713155"/>
            <a:ext cx="535724" cy="276999"/>
          </a:xfrm>
          <a:prstGeom prst="rect">
            <a:avLst/>
          </a:prstGeom>
          <a:noFill/>
        </p:spPr>
        <p:txBody>
          <a:bodyPr wrap="none" rtlCol="0">
            <a:spAutoFit/>
          </a:bodyPr>
          <a:lstStyle/>
          <a:p>
            <a:r>
              <a:rPr lang="en-US" sz="1200" dirty="0"/>
              <a:t>GERD</a:t>
            </a:r>
          </a:p>
        </p:txBody>
      </p:sp>
      <p:sp>
        <p:nvSpPr>
          <p:cNvPr id="21" name="TextBox 20"/>
          <p:cNvSpPr txBox="1"/>
          <p:nvPr/>
        </p:nvSpPr>
        <p:spPr>
          <a:xfrm>
            <a:off x="5860473" y="3639279"/>
            <a:ext cx="779381" cy="461665"/>
          </a:xfrm>
          <a:prstGeom prst="rect">
            <a:avLst/>
          </a:prstGeom>
          <a:noFill/>
        </p:spPr>
        <p:txBody>
          <a:bodyPr wrap="none" rtlCol="0">
            <a:spAutoFit/>
          </a:bodyPr>
          <a:lstStyle/>
          <a:p>
            <a:r>
              <a:rPr lang="en-US" sz="1200" dirty="0" err="1"/>
              <a:t>Viêm</a:t>
            </a:r>
            <a:r>
              <a:rPr lang="en-US" sz="1200" dirty="0"/>
              <a:t> </a:t>
            </a:r>
            <a:r>
              <a:rPr lang="en-US" sz="1200" dirty="0" err="1"/>
              <a:t>phế</a:t>
            </a:r>
            <a:endParaRPr lang="en-US" sz="1200" dirty="0"/>
          </a:p>
          <a:p>
            <a:r>
              <a:rPr lang="en-US" sz="1200" dirty="0" err="1"/>
              <a:t>Quản</a:t>
            </a:r>
            <a:endParaRPr lang="en-US" sz="1200" dirty="0"/>
          </a:p>
        </p:txBody>
      </p:sp>
      <p:sp>
        <p:nvSpPr>
          <p:cNvPr id="22" name="TextBox 21"/>
          <p:cNvSpPr txBox="1"/>
          <p:nvPr/>
        </p:nvSpPr>
        <p:spPr>
          <a:xfrm>
            <a:off x="6962379" y="3634676"/>
            <a:ext cx="705642" cy="461665"/>
          </a:xfrm>
          <a:prstGeom prst="rect">
            <a:avLst/>
          </a:prstGeom>
          <a:noFill/>
        </p:spPr>
        <p:txBody>
          <a:bodyPr wrap="none" rtlCol="0">
            <a:spAutoFit/>
          </a:bodyPr>
          <a:lstStyle/>
          <a:p>
            <a:r>
              <a:rPr lang="en-US" sz="1200" dirty="0" err="1"/>
              <a:t>Dãn</a:t>
            </a:r>
            <a:r>
              <a:rPr lang="en-US" sz="1200" dirty="0"/>
              <a:t> </a:t>
            </a:r>
            <a:r>
              <a:rPr lang="en-US" sz="1200" dirty="0" err="1"/>
              <a:t>phế</a:t>
            </a:r>
            <a:endParaRPr lang="en-US" sz="1200" dirty="0"/>
          </a:p>
          <a:p>
            <a:r>
              <a:rPr lang="en-US" sz="1200" dirty="0" err="1"/>
              <a:t>Quản</a:t>
            </a:r>
            <a:endParaRPr lang="en-US" sz="1200" dirty="0"/>
          </a:p>
        </p:txBody>
      </p:sp>
      <p:sp>
        <p:nvSpPr>
          <p:cNvPr id="23" name="TextBox 22"/>
          <p:cNvSpPr txBox="1"/>
          <p:nvPr/>
        </p:nvSpPr>
        <p:spPr>
          <a:xfrm>
            <a:off x="7979805" y="3713154"/>
            <a:ext cx="970137" cy="276999"/>
          </a:xfrm>
          <a:prstGeom prst="rect">
            <a:avLst/>
          </a:prstGeom>
          <a:noFill/>
        </p:spPr>
        <p:txBody>
          <a:bodyPr wrap="none" rtlCol="0">
            <a:spAutoFit/>
          </a:bodyPr>
          <a:lstStyle/>
          <a:p>
            <a:r>
              <a:rPr lang="en-US" sz="1200" dirty="0" err="1"/>
              <a:t>Bệnh</a:t>
            </a:r>
            <a:r>
              <a:rPr lang="en-US" sz="1200" dirty="0"/>
              <a:t> </a:t>
            </a:r>
            <a:r>
              <a:rPr lang="en-US" sz="1200" dirty="0" err="1"/>
              <a:t>lý</a:t>
            </a:r>
            <a:r>
              <a:rPr lang="en-US" sz="1200" dirty="0"/>
              <a:t> </a:t>
            </a:r>
            <a:r>
              <a:rPr lang="en-US" sz="1200" dirty="0" err="1"/>
              <a:t>khác</a:t>
            </a:r>
            <a:endParaRPr lang="en-US" sz="1200" dirty="0"/>
          </a:p>
        </p:txBody>
      </p:sp>
      <p:sp>
        <p:nvSpPr>
          <p:cNvPr id="24" name="TextBox 23"/>
          <p:cNvSpPr txBox="1"/>
          <p:nvPr/>
        </p:nvSpPr>
        <p:spPr>
          <a:xfrm>
            <a:off x="4864873" y="4821335"/>
            <a:ext cx="1139351" cy="646331"/>
          </a:xfrm>
          <a:prstGeom prst="rect">
            <a:avLst/>
          </a:prstGeom>
          <a:noFill/>
        </p:spPr>
        <p:txBody>
          <a:bodyPr wrap="none" rtlCol="0">
            <a:spAutoFit/>
          </a:bodyPr>
          <a:lstStyle/>
          <a:p>
            <a:r>
              <a:rPr lang="en-US" sz="1200" dirty="0" err="1"/>
              <a:t>Viêm</a:t>
            </a:r>
            <a:r>
              <a:rPr lang="en-US" sz="1200" dirty="0"/>
              <a:t> </a:t>
            </a:r>
            <a:r>
              <a:rPr lang="en-US" sz="1200" dirty="0" err="1"/>
              <a:t>phế</a:t>
            </a:r>
            <a:r>
              <a:rPr lang="en-US" sz="1200" dirty="0"/>
              <a:t> </a:t>
            </a:r>
            <a:r>
              <a:rPr lang="en-US" sz="1200" dirty="0" err="1"/>
              <a:t>quản</a:t>
            </a:r>
            <a:endParaRPr lang="en-US" sz="1200" dirty="0"/>
          </a:p>
          <a:p>
            <a:r>
              <a:rPr lang="en-US" sz="1200" dirty="0" err="1"/>
              <a:t>Tăng</a:t>
            </a:r>
            <a:r>
              <a:rPr lang="en-US" sz="1200" dirty="0"/>
              <a:t> BC </a:t>
            </a:r>
            <a:r>
              <a:rPr lang="en-US" sz="1200" dirty="0" err="1"/>
              <a:t>ái</a:t>
            </a:r>
            <a:r>
              <a:rPr lang="en-US" sz="1200" dirty="0"/>
              <a:t> </a:t>
            </a:r>
            <a:r>
              <a:rPr lang="en-US" sz="1200" dirty="0" err="1"/>
              <a:t>toan</a:t>
            </a:r>
            <a:endParaRPr lang="en-US" sz="1200" dirty="0"/>
          </a:p>
          <a:p>
            <a:r>
              <a:rPr lang="en-US" sz="1200" dirty="0" err="1"/>
              <a:t>Không</a:t>
            </a:r>
            <a:r>
              <a:rPr lang="en-US" sz="1200" dirty="0"/>
              <a:t> hen</a:t>
            </a:r>
          </a:p>
        </p:txBody>
      </p:sp>
      <p:sp>
        <p:nvSpPr>
          <p:cNvPr id="25" name="TextBox 24"/>
          <p:cNvSpPr txBox="1"/>
          <p:nvPr/>
        </p:nvSpPr>
        <p:spPr>
          <a:xfrm>
            <a:off x="6639853" y="4821335"/>
            <a:ext cx="903947" cy="646331"/>
          </a:xfrm>
          <a:prstGeom prst="rect">
            <a:avLst/>
          </a:prstGeom>
          <a:noFill/>
        </p:spPr>
        <p:txBody>
          <a:bodyPr wrap="square" rtlCol="0">
            <a:spAutoFit/>
          </a:bodyPr>
          <a:lstStyle/>
          <a:p>
            <a:r>
              <a:rPr lang="en-US" sz="1200" dirty="0" err="1"/>
              <a:t>Đợt</a:t>
            </a:r>
            <a:r>
              <a:rPr lang="en-US" sz="1200" dirty="0"/>
              <a:t> </a:t>
            </a:r>
            <a:r>
              <a:rPr lang="en-US" sz="1200" dirty="0" err="1"/>
              <a:t>cấp</a:t>
            </a:r>
            <a:r>
              <a:rPr lang="en-US" sz="1200" dirty="0"/>
              <a:t> VPQ </a:t>
            </a:r>
            <a:r>
              <a:rPr lang="en-US" sz="1200" dirty="0" err="1"/>
              <a:t>mạn</a:t>
            </a:r>
            <a:endParaRPr lang="en-US" sz="1200" dirty="0"/>
          </a:p>
          <a:p>
            <a:r>
              <a:rPr lang="en-US" sz="1200" dirty="0"/>
              <a:t>COPD</a:t>
            </a:r>
          </a:p>
        </p:txBody>
      </p:sp>
      <p:sp>
        <p:nvSpPr>
          <p:cNvPr id="2" name="Slide Number Placeholder 1"/>
          <p:cNvSpPr>
            <a:spLocks noGrp="1"/>
          </p:cNvSpPr>
          <p:nvPr>
            <p:ph type="sldNum" sz="quarter" idx="12"/>
          </p:nvPr>
        </p:nvSpPr>
        <p:spPr/>
        <p:txBody>
          <a:bodyPr/>
          <a:lstStyle/>
          <a:p>
            <a:fld id="{413D32E1-B3A9-4C6C-977A-E39BAA166938}" type="slidenum">
              <a:rPr lang="en-US" smtClean="0"/>
              <a:t>8</a:t>
            </a:fld>
            <a:endParaRPr lang="en-US"/>
          </a:p>
        </p:txBody>
      </p:sp>
      <p:sp>
        <p:nvSpPr>
          <p:cNvPr id="3" name="Text Box 2"/>
          <p:cNvSpPr txBox="1"/>
          <p:nvPr/>
        </p:nvSpPr>
        <p:spPr>
          <a:xfrm>
            <a:off x="2209800" y="6336030"/>
            <a:ext cx="5957570" cy="398780"/>
          </a:xfrm>
          <a:prstGeom prst="rect">
            <a:avLst/>
          </a:prstGeom>
          <a:noFill/>
        </p:spPr>
        <p:txBody>
          <a:bodyPr wrap="square" rtlCol="0" anchor="t">
            <a:spAutoFit/>
          </a:bodyPr>
          <a:lstStyle/>
          <a:p>
            <a:r>
              <a:rPr lang="en-US" sz="1000">
                <a:sym typeface="+mn-ea"/>
              </a:rPr>
              <a:t>Classification of Cough as a Symptom in Adults and Management Algorithms</a:t>
            </a:r>
            <a:endParaRPr lang="en-US" sz="1000"/>
          </a:p>
          <a:p>
            <a:r>
              <a:rPr lang="en-US" sz="1000">
                <a:sym typeface="+mn-ea"/>
              </a:rPr>
              <a:t>CHEST Guideline and Expert Panel Report. Chest .Volume 153, Issue 1, P 196-209. 2018</a:t>
            </a:r>
            <a:endParaRPr lang="en-US" sz="1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a:xfrm>
            <a:off x="4114800" y="6629400"/>
            <a:ext cx="4720590" cy="220345"/>
          </a:xfrm>
        </p:spPr>
        <p:txBody>
          <a:bodyPr/>
          <a:lstStyle/>
          <a:p>
            <a:r>
              <a:rPr lang="en-US" sz="800">
                <a:sym typeface="+mn-ea"/>
              </a:rPr>
              <a:t>Classification of Cough as a Symptom in Adults and Management Algorithms</a:t>
            </a:r>
            <a:endParaRPr lang="en-US" sz="800"/>
          </a:p>
          <a:p>
            <a:r>
              <a:rPr lang="en-US" sz="800">
                <a:sym typeface="+mn-ea"/>
              </a:rPr>
              <a:t>CHEST Guideline and Expert Panel Report. Chest .Volume 153, Issue 1, P 196-209. 2018</a:t>
            </a:r>
            <a:endParaRPr lang="en-US" sz="80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382000" cy="6482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63124" y="242500"/>
            <a:ext cx="1596912" cy="276999"/>
          </a:xfrm>
          <a:prstGeom prst="rect">
            <a:avLst/>
          </a:prstGeom>
          <a:noFill/>
        </p:spPr>
        <p:txBody>
          <a:bodyPr wrap="none" rtlCol="0">
            <a:spAutoFit/>
          </a:bodyPr>
          <a:lstStyle/>
          <a:p>
            <a:r>
              <a:rPr lang="en-US" sz="1200" dirty="0"/>
              <a:t>Ho </a:t>
            </a:r>
            <a:r>
              <a:rPr lang="en-US" sz="1200" dirty="0" err="1"/>
              <a:t>mạn</a:t>
            </a:r>
            <a:r>
              <a:rPr lang="en-US" sz="1200" dirty="0"/>
              <a:t> </a:t>
            </a:r>
            <a:r>
              <a:rPr lang="en-US" sz="1200" dirty="0" err="1"/>
              <a:t>tính</a:t>
            </a:r>
            <a:r>
              <a:rPr lang="en-US" sz="1200" dirty="0"/>
              <a:t> (&gt; 8 </a:t>
            </a:r>
            <a:r>
              <a:rPr lang="en-US" sz="1200" dirty="0" err="1"/>
              <a:t>tuần</a:t>
            </a:r>
            <a:r>
              <a:rPr lang="en-US" sz="1200" dirty="0"/>
              <a:t>)</a:t>
            </a:r>
          </a:p>
        </p:txBody>
      </p:sp>
      <p:sp>
        <p:nvSpPr>
          <p:cNvPr id="5" name="TextBox 4"/>
          <p:cNvSpPr txBox="1"/>
          <p:nvPr/>
        </p:nvSpPr>
        <p:spPr>
          <a:xfrm>
            <a:off x="3804688" y="1066800"/>
            <a:ext cx="1555348" cy="1200329"/>
          </a:xfrm>
          <a:prstGeom prst="rect">
            <a:avLst/>
          </a:prstGeom>
          <a:noFill/>
        </p:spPr>
        <p:txBody>
          <a:bodyPr wrap="square" rtlCol="0">
            <a:spAutoFit/>
          </a:bodyPr>
          <a:lstStyle/>
          <a:p>
            <a:r>
              <a:rPr lang="en-US" sz="1200" dirty="0" err="1"/>
              <a:t>Chú</a:t>
            </a:r>
            <a:r>
              <a:rPr lang="en-US" sz="1200" dirty="0"/>
              <a:t> ý </a:t>
            </a:r>
            <a:r>
              <a:rPr lang="en-US" sz="1200" dirty="0" err="1"/>
              <a:t>dấu</a:t>
            </a:r>
            <a:r>
              <a:rPr lang="en-US" sz="1200" dirty="0"/>
              <a:t> </a:t>
            </a:r>
            <a:r>
              <a:rPr lang="en-US" sz="1200" dirty="0" err="1"/>
              <a:t>hiệu</a:t>
            </a:r>
            <a:r>
              <a:rPr lang="en-US" sz="1200" dirty="0"/>
              <a:t> </a:t>
            </a:r>
            <a:r>
              <a:rPr lang="en-US" sz="1200" dirty="0" err="1"/>
              <a:t>đỏ</a:t>
            </a:r>
            <a:endParaRPr lang="en-US" sz="1200" dirty="0"/>
          </a:p>
          <a:p>
            <a:r>
              <a:rPr lang="en-US" sz="1200" dirty="0" err="1"/>
              <a:t>Nguy</a:t>
            </a:r>
            <a:r>
              <a:rPr lang="en-US" sz="1200" dirty="0"/>
              <a:t> </a:t>
            </a:r>
            <a:r>
              <a:rPr lang="en-US" sz="1200" dirty="0" err="1"/>
              <a:t>cơ</a:t>
            </a:r>
            <a:r>
              <a:rPr lang="en-US" sz="1200" dirty="0"/>
              <a:t> </a:t>
            </a:r>
            <a:r>
              <a:rPr lang="en-US" sz="1200" dirty="0" err="1"/>
              <a:t>cao</a:t>
            </a:r>
            <a:endParaRPr lang="en-US" sz="1200" dirty="0"/>
          </a:p>
          <a:p>
            <a:r>
              <a:rPr lang="en-US" sz="1200" dirty="0" err="1"/>
              <a:t>Bệnh</a:t>
            </a:r>
            <a:r>
              <a:rPr lang="en-US" sz="1200" dirty="0"/>
              <a:t> </a:t>
            </a:r>
            <a:r>
              <a:rPr lang="en-US" sz="1200" dirty="0" err="1"/>
              <a:t>sử</a:t>
            </a:r>
            <a:r>
              <a:rPr lang="en-US" sz="1200" dirty="0"/>
              <a:t>, </a:t>
            </a:r>
            <a:r>
              <a:rPr lang="en-US" sz="1200" dirty="0" err="1"/>
              <a:t>khám</a:t>
            </a:r>
            <a:r>
              <a:rPr lang="en-US" sz="1200" dirty="0"/>
              <a:t> </a:t>
            </a:r>
            <a:r>
              <a:rPr lang="en-US" sz="1200" dirty="0" err="1"/>
              <a:t>lâm</a:t>
            </a:r>
            <a:r>
              <a:rPr lang="en-US" sz="1200" dirty="0"/>
              <a:t> </a:t>
            </a:r>
            <a:r>
              <a:rPr lang="en-US" sz="1200" dirty="0" err="1"/>
              <a:t>sàng</a:t>
            </a:r>
            <a:r>
              <a:rPr lang="en-US" sz="1200" dirty="0"/>
              <a:t>, </a:t>
            </a:r>
            <a:r>
              <a:rPr lang="en-US" sz="1200" dirty="0" err="1"/>
              <a:t>yếu</a:t>
            </a:r>
            <a:r>
              <a:rPr lang="en-US" sz="1200" dirty="0"/>
              <a:t> </a:t>
            </a:r>
            <a:r>
              <a:rPr lang="en-US" sz="1200" dirty="0" err="1"/>
              <a:t>tố</a:t>
            </a:r>
            <a:r>
              <a:rPr lang="en-US" sz="1200" dirty="0"/>
              <a:t> </a:t>
            </a:r>
            <a:r>
              <a:rPr lang="en-US" sz="1200" dirty="0" err="1"/>
              <a:t>môi</a:t>
            </a:r>
            <a:r>
              <a:rPr lang="en-US" sz="1200" dirty="0"/>
              <a:t> </a:t>
            </a:r>
            <a:r>
              <a:rPr lang="en-US" sz="1200" dirty="0" err="1"/>
              <a:t>trường</a:t>
            </a:r>
            <a:r>
              <a:rPr lang="en-US" sz="1200" dirty="0"/>
              <a:t>, </a:t>
            </a:r>
            <a:r>
              <a:rPr lang="en-US" sz="1200" dirty="0" err="1"/>
              <a:t>vùng</a:t>
            </a:r>
            <a:r>
              <a:rPr lang="en-US" sz="1200" dirty="0"/>
              <a:t> </a:t>
            </a:r>
            <a:r>
              <a:rPr lang="en-US" sz="1200" dirty="0" err="1"/>
              <a:t>dịch</a:t>
            </a:r>
            <a:r>
              <a:rPr lang="en-US" sz="1200" dirty="0"/>
              <a:t> </a:t>
            </a:r>
            <a:r>
              <a:rPr lang="en-US" sz="1200" dirty="0" err="1"/>
              <a:t>tể</a:t>
            </a:r>
            <a:endParaRPr lang="en-US" sz="1200" dirty="0"/>
          </a:p>
          <a:p>
            <a:r>
              <a:rPr lang="en-US" sz="1200" dirty="0" err="1"/>
              <a:t>Xq</a:t>
            </a:r>
            <a:r>
              <a:rPr lang="en-US" sz="1200" dirty="0"/>
              <a:t> </a:t>
            </a:r>
            <a:r>
              <a:rPr lang="en-US" sz="1200" dirty="0" err="1"/>
              <a:t>ngực</a:t>
            </a:r>
            <a:endParaRPr lang="en-US" sz="1200" dirty="0"/>
          </a:p>
        </p:txBody>
      </p:sp>
      <p:sp>
        <p:nvSpPr>
          <p:cNvPr id="6" name="TextBox 5"/>
          <p:cNvSpPr txBox="1"/>
          <p:nvPr/>
        </p:nvSpPr>
        <p:spPr>
          <a:xfrm>
            <a:off x="2133600" y="1482482"/>
            <a:ext cx="942887" cy="276999"/>
          </a:xfrm>
          <a:prstGeom prst="rect">
            <a:avLst/>
          </a:prstGeom>
          <a:noFill/>
        </p:spPr>
        <p:txBody>
          <a:bodyPr wrap="none" rtlCol="0">
            <a:spAutoFit/>
          </a:bodyPr>
          <a:lstStyle/>
          <a:p>
            <a:r>
              <a:rPr lang="en-US" sz="1200" dirty="0" err="1"/>
              <a:t>Dấu</a:t>
            </a:r>
            <a:r>
              <a:rPr lang="en-US" sz="1200" dirty="0"/>
              <a:t> </a:t>
            </a:r>
            <a:r>
              <a:rPr lang="en-US" sz="1200" dirty="0" err="1"/>
              <a:t>hiệu</a:t>
            </a:r>
            <a:r>
              <a:rPr lang="en-US" sz="1200" dirty="0"/>
              <a:t> </a:t>
            </a:r>
            <a:r>
              <a:rPr lang="en-US" sz="1200" dirty="0" err="1"/>
              <a:t>đỏ</a:t>
            </a:r>
            <a:endParaRPr lang="en-US" sz="1200" dirty="0"/>
          </a:p>
        </p:txBody>
      </p:sp>
      <p:sp>
        <p:nvSpPr>
          <p:cNvPr id="7" name="TextBox 6"/>
          <p:cNvSpPr txBox="1"/>
          <p:nvPr/>
        </p:nvSpPr>
        <p:spPr>
          <a:xfrm>
            <a:off x="609600" y="1390148"/>
            <a:ext cx="856325" cy="461665"/>
          </a:xfrm>
          <a:prstGeom prst="rect">
            <a:avLst/>
          </a:prstGeom>
          <a:noFill/>
        </p:spPr>
        <p:txBody>
          <a:bodyPr wrap="none" rtlCol="0">
            <a:spAutoFit/>
          </a:bodyPr>
          <a:lstStyle/>
          <a:p>
            <a:r>
              <a:rPr lang="en-US" sz="1200" dirty="0" err="1"/>
              <a:t>Chẩn</a:t>
            </a:r>
            <a:r>
              <a:rPr lang="en-US" sz="1200" dirty="0"/>
              <a:t> </a:t>
            </a:r>
            <a:r>
              <a:rPr lang="en-US" sz="1200" dirty="0" err="1"/>
              <a:t>đoán</a:t>
            </a:r>
            <a:endParaRPr lang="en-US" sz="1200" dirty="0"/>
          </a:p>
          <a:p>
            <a:r>
              <a:rPr lang="en-US" sz="1200" dirty="0" err="1"/>
              <a:t>Điều</a:t>
            </a:r>
            <a:r>
              <a:rPr lang="en-US" sz="1200" dirty="0"/>
              <a:t> </a:t>
            </a:r>
            <a:r>
              <a:rPr lang="en-US" sz="1200" dirty="0" err="1"/>
              <a:t>trị</a:t>
            </a:r>
            <a:endParaRPr lang="en-US" sz="1200" dirty="0"/>
          </a:p>
        </p:txBody>
      </p:sp>
      <p:sp>
        <p:nvSpPr>
          <p:cNvPr id="8" name="TextBox 7"/>
          <p:cNvSpPr txBox="1"/>
          <p:nvPr/>
        </p:nvSpPr>
        <p:spPr>
          <a:xfrm>
            <a:off x="5791200" y="1226264"/>
            <a:ext cx="950901" cy="646331"/>
          </a:xfrm>
          <a:prstGeom prst="rect">
            <a:avLst/>
          </a:prstGeom>
          <a:noFill/>
        </p:spPr>
        <p:txBody>
          <a:bodyPr wrap="none" rtlCol="0">
            <a:spAutoFit/>
          </a:bodyPr>
          <a:lstStyle/>
          <a:p>
            <a:r>
              <a:rPr lang="en-US" sz="1200" dirty="0" err="1"/>
              <a:t>Hút</a:t>
            </a:r>
            <a:r>
              <a:rPr lang="en-US" sz="1200" dirty="0"/>
              <a:t> </a:t>
            </a:r>
            <a:r>
              <a:rPr lang="en-US" sz="1200" dirty="0" err="1"/>
              <a:t>thuốc</a:t>
            </a:r>
            <a:r>
              <a:rPr lang="en-US" sz="1200" dirty="0"/>
              <a:t> </a:t>
            </a:r>
            <a:r>
              <a:rPr lang="en-US" sz="1200" dirty="0" err="1"/>
              <a:t>lá</a:t>
            </a:r>
            <a:endParaRPr lang="en-US" sz="1200" dirty="0"/>
          </a:p>
          <a:p>
            <a:r>
              <a:rPr lang="en-US" sz="1200" dirty="0"/>
              <a:t>UCMC</a:t>
            </a:r>
          </a:p>
          <a:p>
            <a:r>
              <a:rPr lang="en-US" sz="1200" dirty="0" err="1"/>
              <a:t>Sitagliptin</a:t>
            </a:r>
            <a:endParaRPr lang="en-US" sz="1200" dirty="0"/>
          </a:p>
        </p:txBody>
      </p:sp>
      <p:sp>
        <p:nvSpPr>
          <p:cNvPr id="9" name="TextBox 8"/>
          <p:cNvSpPr txBox="1"/>
          <p:nvPr/>
        </p:nvSpPr>
        <p:spPr>
          <a:xfrm>
            <a:off x="7624547" y="1390147"/>
            <a:ext cx="1138453" cy="461665"/>
          </a:xfrm>
          <a:prstGeom prst="rect">
            <a:avLst/>
          </a:prstGeom>
          <a:noFill/>
        </p:spPr>
        <p:txBody>
          <a:bodyPr wrap="none" rtlCol="0">
            <a:spAutoFit/>
          </a:bodyPr>
          <a:lstStyle/>
          <a:p>
            <a:r>
              <a:rPr lang="en-US" sz="1200" dirty="0" err="1"/>
              <a:t>Ngưng</a:t>
            </a:r>
            <a:r>
              <a:rPr lang="en-US" sz="1200" dirty="0"/>
              <a:t> </a:t>
            </a:r>
            <a:r>
              <a:rPr lang="en-US" sz="1200" dirty="0" err="1"/>
              <a:t>sử</a:t>
            </a:r>
            <a:r>
              <a:rPr lang="en-US" sz="1200" dirty="0"/>
              <a:t> </a:t>
            </a:r>
            <a:r>
              <a:rPr lang="en-US" sz="1200" dirty="0" err="1"/>
              <a:t>dụng</a:t>
            </a:r>
            <a:endParaRPr lang="en-US" sz="1200" dirty="0"/>
          </a:p>
          <a:p>
            <a:r>
              <a:rPr lang="en-US" sz="1200" dirty="0" err="1"/>
              <a:t>Ít</a:t>
            </a:r>
            <a:r>
              <a:rPr lang="en-US" sz="1200" dirty="0"/>
              <a:t> </a:t>
            </a:r>
            <a:r>
              <a:rPr lang="en-US" sz="1200" dirty="0" err="1"/>
              <a:t>nhất</a:t>
            </a:r>
            <a:r>
              <a:rPr lang="en-US" sz="1200" dirty="0"/>
              <a:t> 4 </a:t>
            </a:r>
            <a:r>
              <a:rPr lang="en-US" sz="1200" dirty="0" err="1"/>
              <a:t>tuần</a:t>
            </a:r>
            <a:endParaRPr lang="en-US" sz="1200" dirty="0"/>
          </a:p>
        </p:txBody>
      </p:sp>
      <p:sp>
        <p:nvSpPr>
          <p:cNvPr id="10" name="TextBox 9"/>
          <p:cNvSpPr txBox="1"/>
          <p:nvPr/>
        </p:nvSpPr>
        <p:spPr>
          <a:xfrm>
            <a:off x="1219200" y="2294838"/>
            <a:ext cx="1133644" cy="461665"/>
          </a:xfrm>
          <a:prstGeom prst="rect">
            <a:avLst/>
          </a:prstGeom>
          <a:noFill/>
        </p:spPr>
        <p:txBody>
          <a:bodyPr wrap="none" rtlCol="0">
            <a:spAutoFit/>
          </a:bodyPr>
          <a:lstStyle/>
          <a:p>
            <a:r>
              <a:rPr lang="en-US" sz="1200" dirty="0" err="1"/>
              <a:t>Không</a:t>
            </a:r>
            <a:r>
              <a:rPr lang="en-US" sz="1200" dirty="0"/>
              <a:t> </a:t>
            </a:r>
            <a:r>
              <a:rPr lang="en-US" sz="1200" dirty="0" err="1"/>
              <a:t>đáp</a:t>
            </a:r>
            <a:r>
              <a:rPr lang="en-US" sz="1200" dirty="0"/>
              <a:t> </a:t>
            </a:r>
            <a:r>
              <a:rPr lang="en-US" sz="1200" dirty="0" err="1"/>
              <a:t>ứng</a:t>
            </a:r>
            <a:endParaRPr lang="en-US" sz="1200" dirty="0"/>
          </a:p>
          <a:p>
            <a:r>
              <a:rPr lang="en-US" sz="1200" dirty="0" err="1"/>
              <a:t>Sau</a:t>
            </a:r>
            <a:r>
              <a:rPr lang="en-US" sz="1200" dirty="0"/>
              <a:t> 4-6 </a:t>
            </a:r>
            <a:r>
              <a:rPr lang="en-US" sz="1200" dirty="0" err="1"/>
              <a:t>tuần</a:t>
            </a:r>
            <a:endParaRPr lang="en-US" sz="1200" dirty="0"/>
          </a:p>
        </p:txBody>
      </p:sp>
      <p:sp>
        <p:nvSpPr>
          <p:cNvPr id="11" name="TextBox 10"/>
          <p:cNvSpPr txBox="1"/>
          <p:nvPr/>
        </p:nvSpPr>
        <p:spPr>
          <a:xfrm>
            <a:off x="6858000" y="2538973"/>
            <a:ext cx="1133644" cy="461665"/>
          </a:xfrm>
          <a:prstGeom prst="rect">
            <a:avLst/>
          </a:prstGeom>
          <a:noFill/>
        </p:spPr>
        <p:txBody>
          <a:bodyPr wrap="none" rtlCol="0">
            <a:spAutoFit/>
          </a:bodyPr>
          <a:lstStyle/>
          <a:p>
            <a:r>
              <a:rPr lang="en-US" sz="1200" dirty="0" err="1"/>
              <a:t>Không</a:t>
            </a:r>
            <a:r>
              <a:rPr lang="en-US" sz="1200" dirty="0"/>
              <a:t> </a:t>
            </a:r>
            <a:r>
              <a:rPr lang="en-US" sz="1200" dirty="0" err="1"/>
              <a:t>đáp</a:t>
            </a:r>
            <a:r>
              <a:rPr lang="en-US" sz="1200" dirty="0"/>
              <a:t> </a:t>
            </a:r>
            <a:r>
              <a:rPr lang="en-US" sz="1200" dirty="0" err="1"/>
              <a:t>ứng</a:t>
            </a:r>
            <a:endParaRPr lang="en-US" sz="1200" dirty="0"/>
          </a:p>
          <a:p>
            <a:r>
              <a:rPr lang="en-US" sz="1200" dirty="0" err="1"/>
              <a:t>Sau</a:t>
            </a:r>
            <a:r>
              <a:rPr lang="en-US" sz="1200" dirty="0"/>
              <a:t> 4-6 </a:t>
            </a:r>
            <a:r>
              <a:rPr lang="en-US" sz="1200" dirty="0" err="1"/>
              <a:t>tuần</a:t>
            </a:r>
            <a:endParaRPr lang="en-US" sz="1200" dirty="0"/>
          </a:p>
        </p:txBody>
      </p:sp>
      <p:sp>
        <p:nvSpPr>
          <p:cNvPr id="12" name="TextBox 11"/>
          <p:cNvSpPr txBox="1"/>
          <p:nvPr/>
        </p:nvSpPr>
        <p:spPr>
          <a:xfrm>
            <a:off x="3199080" y="2567970"/>
            <a:ext cx="2592120" cy="1569660"/>
          </a:xfrm>
          <a:prstGeom prst="rect">
            <a:avLst/>
          </a:prstGeom>
          <a:noFill/>
        </p:spPr>
        <p:txBody>
          <a:bodyPr wrap="none" rtlCol="0">
            <a:spAutoFit/>
          </a:bodyPr>
          <a:lstStyle/>
          <a:p>
            <a:r>
              <a:rPr lang="en-US" sz="1200" dirty="0" err="1"/>
              <a:t>Xem</a:t>
            </a:r>
            <a:r>
              <a:rPr lang="en-US" sz="1200" dirty="0"/>
              <a:t> </a:t>
            </a:r>
            <a:r>
              <a:rPr lang="en-US" sz="1200" dirty="0" err="1"/>
              <a:t>xét</a:t>
            </a:r>
            <a:r>
              <a:rPr lang="en-US" sz="1200" dirty="0"/>
              <a:t> 4 </a:t>
            </a:r>
            <a:r>
              <a:rPr lang="en-US" sz="1200" dirty="0" err="1"/>
              <a:t>nhóm</a:t>
            </a:r>
            <a:r>
              <a:rPr lang="en-US" sz="1200" dirty="0"/>
              <a:t> </a:t>
            </a:r>
            <a:r>
              <a:rPr lang="en-US" sz="1200" dirty="0" err="1"/>
              <a:t>nguyên</a:t>
            </a:r>
            <a:r>
              <a:rPr lang="en-US" sz="1200" dirty="0"/>
              <a:t> </a:t>
            </a:r>
            <a:r>
              <a:rPr lang="en-US" sz="1200" dirty="0" err="1"/>
              <a:t>nhân</a:t>
            </a:r>
            <a:r>
              <a:rPr lang="en-US" sz="1200" dirty="0"/>
              <a:t> </a:t>
            </a:r>
            <a:r>
              <a:rPr lang="en-US" sz="1200" dirty="0" err="1"/>
              <a:t>sau</a:t>
            </a:r>
            <a:endParaRPr lang="en-US" sz="1200" dirty="0"/>
          </a:p>
          <a:p>
            <a:r>
              <a:rPr lang="en-US" sz="1200" dirty="0" err="1"/>
              <a:t>Và</a:t>
            </a:r>
            <a:r>
              <a:rPr lang="en-US" sz="1200" dirty="0"/>
              <a:t> </a:t>
            </a:r>
            <a:r>
              <a:rPr lang="en-US" sz="1200" dirty="0" err="1"/>
              <a:t>điều</a:t>
            </a:r>
            <a:r>
              <a:rPr lang="en-US" sz="1200" dirty="0"/>
              <a:t> </a:t>
            </a:r>
            <a:r>
              <a:rPr lang="en-US" sz="1200" dirty="0" err="1"/>
              <a:t>trị</a:t>
            </a:r>
            <a:endParaRPr lang="en-US" sz="1200" dirty="0"/>
          </a:p>
          <a:p>
            <a:r>
              <a:rPr lang="en-US" sz="1200" dirty="0"/>
              <a:t>. </a:t>
            </a:r>
            <a:r>
              <a:rPr lang="en-US" sz="1200" dirty="0" err="1"/>
              <a:t>Hc</a:t>
            </a:r>
            <a:r>
              <a:rPr lang="en-US" sz="1200" dirty="0"/>
              <a:t> ho </a:t>
            </a:r>
            <a:r>
              <a:rPr lang="en-US" sz="1200" dirty="0" err="1"/>
              <a:t>từ</a:t>
            </a:r>
            <a:r>
              <a:rPr lang="en-US" sz="1200" dirty="0"/>
              <a:t> </a:t>
            </a:r>
            <a:r>
              <a:rPr lang="en-US" sz="1200" dirty="0" err="1"/>
              <a:t>đường</a:t>
            </a:r>
            <a:r>
              <a:rPr lang="en-US" sz="1200" dirty="0"/>
              <a:t> </a:t>
            </a:r>
            <a:r>
              <a:rPr lang="en-US" sz="1200" dirty="0" err="1"/>
              <a:t>hô</a:t>
            </a:r>
            <a:r>
              <a:rPr lang="en-US" sz="1200" dirty="0"/>
              <a:t> </a:t>
            </a:r>
            <a:r>
              <a:rPr lang="en-US" sz="1200" dirty="0" err="1"/>
              <a:t>hấp</a:t>
            </a:r>
            <a:r>
              <a:rPr lang="en-US" sz="1200" dirty="0"/>
              <a:t> </a:t>
            </a:r>
            <a:r>
              <a:rPr lang="en-US" sz="1200" dirty="0" err="1"/>
              <a:t>trên</a:t>
            </a:r>
            <a:r>
              <a:rPr lang="en-US" sz="1200" dirty="0"/>
              <a:t> </a:t>
            </a:r>
            <a:r>
              <a:rPr lang="en-US" sz="1200" dirty="0" err="1"/>
              <a:t>thứ</a:t>
            </a:r>
            <a:r>
              <a:rPr lang="en-US" sz="1200" dirty="0"/>
              <a:t> </a:t>
            </a:r>
            <a:r>
              <a:rPr lang="en-US" sz="1200" dirty="0" err="1"/>
              <a:t>phát</a:t>
            </a:r>
            <a:endParaRPr lang="en-US" sz="1200" dirty="0"/>
          </a:p>
          <a:p>
            <a:r>
              <a:rPr lang="en-US" sz="1200" dirty="0" err="1"/>
              <a:t>Từ</a:t>
            </a:r>
            <a:r>
              <a:rPr lang="en-US" sz="1200" dirty="0"/>
              <a:t> </a:t>
            </a:r>
            <a:r>
              <a:rPr lang="en-US" sz="1200" dirty="0" err="1"/>
              <a:t>các</a:t>
            </a:r>
            <a:r>
              <a:rPr lang="en-US" sz="1200" dirty="0"/>
              <a:t> </a:t>
            </a:r>
            <a:r>
              <a:rPr lang="en-US" sz="1200" dirty="0" err="1"/>
              <a:t>bệnh</a:t>
            </a:r>
            <a:r>
              <a:rPr lang="en-US" sz="1200" dirty="0"/>
              <a:t> </a:t>
            </a:r>
            <a:r>
              <a:rPr lang="en-US" sz="1200" dirty="0" err="1"/>
              <a:t>về</a:t>
            </a:r>
            <a:r>
              <a:rPr lang="en-US" sz="1200" dirty="0"/>
              <a:t> </a:t>
            </a:r>
            <a:r>
              <a:rPr lang="en-US" sz="1200" dirty="0" err="1"/>
              <a:t>mũi</a:t>
            </a:r>
            <a:r>
              <a:rPr lang="en-US" sz="1200" dirty="0"/>
              <a:t> </a:t>
            </a:r>
            <a:r>
              <a:rPr lang="en-US" sz="1200" dirty="0" err="1"/>
              <a:t>xoang</a:t>
            </a:r>
            <a:endParaRPr lang="en-US" sz="1200" dirty="0"/>
          </a:p>
          <a:p>
            <a:r>
              <a:rPr lang="en-US" sz="1200" dirty="0"/>
              <a:t>. Hen </a:t>
            </a:r>
            <a:r>
              <a:rPr lang="en-US" sz="1200" dirty="0" err="1"/>
              <a:t>suyễn</a:t>
            </a:r>
            <a:endParaRPr lang="en-US" sz="1200" dirty="0"/>
          </a:p>
          <a:p>
            <a:r>
              <a:rPr lang="en-US" sz="1200" dirty="0"/>
              <a:t>. </a:t>
            </a:r>
            <a:r>
              <a:rPr lang="en-US" sz="1200" dirty="0" err="1"/>
              <a:t>Viêm</a:t>
            </a:r>
            <a:r>
              <a:rPr lang="en-US" sz="1200" dirty="0"/>
              <a:t> </a:t>
            </a:r>
            <a:r>
              <a:rPr lang="en-US" sz="1200" dirty="0" err="1"/>
              <a:t>phế</a:t>
            </a:r>
            <a:r>
              <a:rPr lang="en-US" sz="1200" dirty="0"/>
              <a:t> </a:t>
            </a:r>
            <a:r>
              <a:rPr lang="en-US" sz="1200" dirty="0" err="1"/>
              <a:t>quản</a:t>
            </a:r>
            <a:r>
              <a:rPr lang="en-US" sz="1200" dirty="0"/>
              <a:t> </a:t>
            </a:r>
            <a:r>
              <a:rPr lang="en-US" sz="1200" dirty="0" err="1"/>
              <a:t>tăng</a:t>
            </a:r>
            <a:r>
              <a:rPr lang="en-US" sz="1200" dirty="0"/>
              <a:t> </a:t>
            </a:r>
            <a:r>
              <a:rPr lang="en-US" sz="1200" dirty="0" err="1"/>
              <a:t>bạch</a:t>
            </a:r>
            <a:r>
              <a:rPr lang="en-US" sz="1200" dirty="0"/>
              <a:t> </a:t>
            </a:r>
            <a:r>
              <a:rPr lang="en-US" sz="1200" dirty="0" err="1"/>
              <a:t>cầu</a:t>
            </a:r>
            <a:r>
              <a:rPr lang="en-US" sz="1200" dirty="0"/>
              <a:t> </a:t>
            </a:r>
            <a:r>
              <a:rPr lang="en-US" sz="1200" dirty="0" err="1"/>
              <a:t>ái</a:t>
            </a:r>
            <a:r>
              <a:rPr lang="en-US" sz="1200" dirty="0"/>
              <a:t> </a:t>
            </a:r>
            <a:r>
              <a:rPr lang="en-US" sz="1200" dirty="0" err="1"/>
              <a:t>toan</a:t>
            </a:r>
            <a:endParaRPr lang="en-US" sz="1200" dirty="0"/>
          </a:p>
          <a:p>
            <a:r>
              <a:rPr lang="en-US" sz="1200" dirty="0" err="1"/>
              <a:t>Không</a:t>
            </a:r>
            <a:r>
              <a:rPr lang="en-US" sz="1200" dirty="0"/>
              <a:t> hen</a:t>
            </a:r>
          </a:p>
          <a:p>
            <a:r>
              <a:rPr lang="en-US" sz="1200" dirty="0"/>
              <a:t>.GERD</a:t>
            </a:r>
          </a:p>
        </p:txBody>
      </p:sp>
      <p:sp>
        <p:nvSpPr>
          <p:cNvPr id="13" name="TextBox 12"/>
          <p:cNvSpPr txBox="1"/>
          <p:nvPr/>
        </p:nvSpPr>
        <p:spPr>
          <a:xfrm>
            <a:off x="1458998" y="4112567"/>
            <a:ext cx="1133644" cy="461665"/>
          </a:xfrm>
          <a:prstGeom prst="rect">
            <a:avLst/>
          </a:prstGeom>
          <a:noFill/>
        </p:spPr>
        <p:txBody>
          <a:bodyPr wrap="none" rtlCol="0">
            <a:spAutoFit/>
          </a:bodyPr>
          <a:lstStyle/>
          <a:p>
            <a:r>
              <a:rPr lang="en-US" sz="1200" dirty="0" err="1"/>
              <a:t>Không</a:t>
            </a:r>
            <a:r>
              <a:rPr lang="en-US" sz="1200" dirty="0"/>
              <a:t> </a:t>
            </a:r>
            <a:r>
              <a:rPr lang="en-US" sz="1200" dirty="0" err="1"/>
              <a:t>đáp</a:t>
            </a:r>
            <a:r>
              <a:rPr lang="en-US" sz="1200" dirty="0"/>
              <a:t> </a:t>
            </a:r>
            <a:r>
              <a:rPr lang="en-US" sz="1200" dirty="0" err="1"/>
              <a:t>ứng</a:t>
            </a:r>
            <a:endParaRPr lang="en-US" sz="1200" dirty="0"/>
          </a:p>
          <a:p>
            <a:r>
              <a:rPr lang="en-US" sz="1200" dirty="0" err="1"/>
              <a:t>Sau</a:t>
            </a:r>
            <a:r>
              <a:rPr lang="en-US" sz="1200" dirty="0"/>
              <a:t> 4-6 </a:t>
            </a:r>
            <a:r>
              <a:rPr lang="en-US" sz="1200" dirty="0" err="1"/>
              <a:t>tuần</a:t>
            </a:r>
            <a:endParaRPr lang="en-US" sz="1200" dirty="0"/>
          </a:p>
        </p:txBody>
      </p:sp>
      <p:sp>
        <p:nvSpPr>
          <p:cNvPr id="14" name="TextBox 13"/>
          <p:cNvSpPr txBox="1"/>
          <p:nvPr/>
        </p:nvSpPr>
        <p:spPr>
          <a:xfrm>
            <a:off x="3526553" y="4800600"/>
            <a:ext cx="2090893" cy="1384995"/>
          </a:xfrm>
          <a:prstGeom prst="rect">
            <a:avLst/>
          </a:prstGeom>
          <a:noFill/>
        </p:spPr>
        <p:txBody>
          <a:bodyPr wrap="none" rtlCol="0">
            <a:spAutoFit/>
          </a:bodyPr>
          <a:lstStyle/>
          <a:p>
            <a:r>
              <a:rPr lang="en-US" sz="1200" dirty="0" err="1"/>
              <a:t>Cân</a:t>
            </a:r>
            <a:r>
              <a:rPr lang="en-US" sz="1200" dirty="0"/>
              <a:t> </a:t>
            </a:r>
            <a:r>
              <a:rPr lang="en-US" sz="1200" dirty="0" err="1"/>
              <a:t>nhắc</a:t>
            </a:r>
            <a:r>
              <a:rPr lang="en-US" sz="1200" dirty="0"/>
              <a:t> </a:t>
            </a:r>
            <a:r>
              <a:rPr lang="en-US" sz="1200" dirty="0" err="1"/>
              <a:t>các</a:t>
            </a:r>
            <a:r>
              <a:rPr lang="en-US" sz="1200" dirty="0"/>
              <a:t> </a:t>
            </a:r>
            <a:r>
              <a:rPr lang="en-US" sz="1200" dirty="0" err="1"/>
              <a:t>xét</a:t>
            </a:r>
            <a:r>
              <a:rPr lang="en-US" sz="1200" dirty="0"/>
              <a:t> </a:t>
            </a:r>
            <a:r>
              <a:rPr lang="en-US" sz="1200" dirty="0" err="1"/>
              <a:t>nghiệm</a:t>
            </a:r>
            <a:r>
              <a:rPr lang="en-US" sz="1200" dirty="0"/>
              <a:t> </a:t>
            </a:r>
            <a:r>
              <a:rPr lang="en-US" sz="1200" dirty="0" err="1"/>
              <a:t>khác</a:t>
            </a:r>
            <a:r>
              <a:rPr lang="en-US" sz="1200" dirty="0"/>
              <a:t>:</a:t>
            </a:r>
          </a:p>
          <a:p>
            <a:r>
              <a:rPr lang="en-US" sz="1200" dirty="0"/>
              <a:t>. </a:t>
            </a:r>
            <a:r>
              <a:rPr lang="en-US" sz="1200" dirty="0" err="1"/>
              <a:t>Đo</a:t>
            </a:r>
            <a:r>
              <a:rPr lang="en-US" sz="1200" dirty="0"/>
              <a:t> pH </a:t>
            </a:r>
            <a:r>
              <a:rPr lang="en-US" sz="1200" dirty="0" err="1"/>
              <a:t>thực</a:t>
            </a:r>
            <a:r>
              <a:rPr lang="en-US" sz="1200" dirty="0"/>
              <a:t> </a:t>
            </a:r>
            <a:r>
              <a:rPr lang="en-US" sz="1200" dirty="0" err="1"/>
              <a:t>quản</a:t>
            </a:r>
            <a:r>
              <a:rPr lang="en-US" sz="1200" dirty="0"/>
              <a:t> 24h</a:t>
            </a:r>
          </a:p>
          <a:p>
            <a:r>
              <a:rPr lang="en-US" sz="1200" dirty="0"/>
              <a:t>. </a:t>
            </a:r>
            <a:r>
              <a:rPr lang="en-US" sz="1200" dirty="0" err="1"/>
              <a:t>Thực</a:t>
            </a:r>
            <a:r>
              <a:rPr lang="en-US" sz="1200" dirty="0"/>
              <a:t> </a:t>
            </a:r>
            <a:r>
              <a:rPr lang="en-US" sz="1200" dirty="0" err="1"/>
              <a:t>quản</a:t>
            </a:r>
            <a:r>
              <a:rPr lang="en-US" sz="1200" dirty="0"/>
              <a:t> </a:t>
            </a:r>
            <a:r>
              <a:rPr lang="en-US" sz="1200" dirty="0" err="1"/>
              <a:t>đồ</a:t>
            </a:r>
            <a:r>
              <a:rPr lang="en-US" sz="1200" dirty="0"/>
              <a:t> </a:t>
            </a:r>
            <a:r>
              <a:rPr lang="en-US" sz="1200" dirty="0" err="1"/>
              <a:t>với</a:t>
            </a:r>
            <a:r>
              <a:rPr lang="en-US" sz="1200" dirty="0"/>
              <a:t> barium</a:t>
            </a:r>
          </a:p>
          <a:p>
            <a:r>
              <a:rPr lang="en-US" sz="1200" dirty="0"/>
              <a:t>. </a:t>
            </a:r>
            <a:r>
              <a:rPr lang="en-US" sz="1200" dirty="0" err="1"/>
              <a:t>Hình</a:t>
            </a:r>
            <a:r>
              <a:rPr lang="en-US" sz="1200" dirty="0"/>
              <a:t> </a:t>
            </a:r>
            <a:r>
              <a:rPr lang="en-US" sz="1200" dirty="0" err="1"/>
              <a:t>ảnh</a:t>
            </a:r>
            <a:r>
              <a:rPr lang="en-US" sz="1200" dirty="0"/>
              <a:t> </a:t>
            </a:r>
            <a:r>
              <a:rPr lang="en-US" sz="1200" dirty="0" err="1"/>
              <a:t>xoang</a:t>
            </a:r>
            <a:endParaRPr lang="en-US" sz="1200" dirty="0"/>
          </a:p>
          <a:p>
            <a:r>
              <a:rPr lang="en-US" sz="1200" dirty="0"/>
              <a:t>. HRCT</a:t>
            </a:r>
          </a:p>
          <a:p>
            <a:r>
              <a:rPr lang="en-US" sz="1200" dirty="0"/>
              <a:t>. </a:t>
            </a:r>
            <a:r>
              <a:rPr lang="en-US" sz="1200" dirty="0" err="1"/>
              <a:t>Nội</a:t>
            </a:r>
            <a:r>
              <a:rPr lang="en-US" sz="1200" dirty="0"/>
              <a:t> </a:t>
            </a:r>
            <a:r>
              <a:rPr lang="en-US" sz="1200" dirty="0" err="1"/>
              <a:t>soi</a:t>
            </a:r>
            <a:r>
              <a:rPr lang="en-US" sz="1200" dirty="0"/>
              <a:t> </a:t>
            </a:r>
            <a:r>
              <a:rPr lang="en-US" sz="1200" dirty="0" err="1"/>
              <a:t>phế</a:t>
            </a:r>
            <a:r>
              <a:rPr lang="en-US" sz="1200" dirty="0"/>
              <a:t> </a:t>
            </a:r>
            <a:r>
              <a:rPr lang="en-US" sz="1200" dirty="0" err="1"/>
              <a:t>quản</a:t>
            </a:r>
            <a:endParaRPr lang="en-US" sz="1200" dirty="0"/>
          </a:p>
          <a:p>
            <a:r>
              <a:rPr lang="en-US" sz="1200" dirty="0"/>
              <a:t>. </a:t>
            </a:r>
            <a:r>
              <a:rPr lang="en-US" sz="1200" dirty="0" err="1"/>
              <a:t>Bilan</a:t>
            </a:r>
            <a:r>
              <a:rPr lang="en-US" sz="1200" dirty="0"/>
              <a:t> </a:t>
            </a:r>
            <a:r>
              <a:rPr lang="en-US" sz="1200" dirty="0" err="1"/>
              <a:t>tim</a:t>
            </a:r>
            <a:r>
              <a:rPr lang="en-US" sz="1200" dirty="0"/>
              <a:t> </a:t>
            </a:r>
            <a:r>
              <a:rPr lang="en-US" sz="1200" dirty="0" err="1"/>
              <a:t>mạch</a:t>
            </a:r>
            <a:endParaRPr lang="en-US" sz="1200" dirty="0"/>
          </a:p>
        </p:txBody>
      </p:sp>
    </p:spTree>
  </p:cSld>
  <p:clrMapOvr>
    <a:masterClrMapping/>
  </p:clrMapOvr>
</p:sld>
</file>

<file path=ppt/theme/theme1.xml><?xml version="1.0" encoding="utf-8"?>
<a:theme xmlns:a="http://schemas.openxmlformats.org/drawingml/2006/main" name="TMMC_presentation template_V_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03_Phuluc_02_Template_PP_BC_TTSG_</Template>
  <TotalTime>23</TotalTime>
  <Words>3704</Words>
  <Application>Microsoft Office PowerPoint</Application>
  <PresentationFormat>On-screen Show (4:3)</PresentationFormat>
  <Paragraphs>412</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Times New Roman</vt:lpstr>
      <vt:lpstr>TMMC_presentation template_V_FINAL</vt:lpstr>
      <vt:lpstr>PowerPoint Presentation</vt:lpstr>
      <vt:lpstr>PowerPoint Presentation</vt:lpstr>
      <vt:lpstr>Ho</vt:lpstr>
      <vt:lpstr>Cơ chế ho</vt:lpstr>
      <vt:lpstr>Phân loại ho</vt:lpstr>
      <vt:lpstr>PowerPoint Presentation</vt:lpstr>
      <vt:lpstr>Báo động</vt:lpstr>
      <vt:lpstr>PowerPoint Presentation</vt:lpstr>
      <vt:lpstr>PowerPoint Presentation</vt:lpstr>
      <vt:lpstr>Một số nguyên nhân gây ho</vt:lpstr>
      <vt:lpstr>Ho cấp tính</vt:lpstr>
      <vt:lpstr>Nhiễm trùng đường hô hấp trên</vt:lpstr>
      <vt:lpstr>Viêm phổi</vt:lpstr>
      <vt:lpstr>Ho gà (Pertussis)</vt:lpstr>
      <vt:lpstr>Hen phế quản</vt:lpstr>
      <vt:lpstr>Bệnh phổi tắc nghẽn mãn tính (BPTNMT)</vt:lpstr>
      <vt:lpstr>Viêm xoang mũi cấp tính (acute rhinosinusitis)</vt:lpstr>
      <vt:lpstr>Suy tim xung huyết</vt:lpstr>
      <vt:lpstr>Hội chứng hít</vt:lpstr>
      <vt:lpstr>Nghẽn mạch phổi</vt:lpstr>
      <vt:lpstr>Ho mãn tính</vt:lpstr>
      <vt:lpstr>Hội chứng ho đường dẫn khí trên</vt:lpstr>
      <vt:lpstr>Trào ngược dạ dày thực quản</vt:lpstr>
      <vt:lpstr>Suyển dạng ho</vt:lpstr>
      <vt:lpstr>Viêm phế quản mãn tính</vt:lpstr>
      <vt:lpstr>Viêm xoang mãn tính</vt:lpstr>
      <vt:lpstr>Lao phổi</vt:lpstr>
      <vt:lpstr>Bệnh phổi mô kẽ (BPMK)</vt:lpstr>
      <vt:lpstr>Ngưng thở khi ngủ tắc nghẽn</vt:lpstr>
      <vt:lpstr>Dãn phế quản</vt:lpstr>
      <vt:lpstr>Ung thư phổi</vt:lpstr>
      <vt:lpstr>Ho thần kinh (neurogenic cough)</vt:lpstr>
      <vt:lpstr>Điều trị ho do thần kinh</vt:lpstr>
      <vt:lpstr>Những nguyên nhân rất hiếm</vt:lpstr>
      <vt:lpstr>Những nguyên nhân rất hiếm</vt:lpstr>
      <vt:lpstr>Đánh giá - ho mãn tính</vt:lpstr>
      <vt:lpstr>Đánh giá</vt:lpstr>
      <vt:lpstr>Điều trị ho</vt:lpstr>
      <vt:lpstr>PowerPoint Presentation</vt:lpstr>
      <vt:lpstr>Tóm lại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dc:title>
  <dc:creator>user</dc:creator>
  <cp:lastModifiedBy>YVU03</cp:lastModifiedBy>
  <cp:revision>102</cp:revision>
  <dcterms:created xsi:type="dcterms:W3CDTF">2022-01-17T01:26:00Z</dcterms:created>
  <dcterms:modified xsi:type="dcterms:W3CDTF">2022-02-28T02:05:58Z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83F2D2F809C14A1A87F064F364437FEB</vt:lpwstr>
  </property>
  <property fmtid="{D5CDD505-2E9C-101B-9397-08002B2CF9AE}" pid="3" name="KSOProductBuildVer">
    <vt:lpwstr>1033-11.2.0.10463</vt:lpwstr>
  </property>
</Properties>
</file>